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4" r:id="rId5"/>
    <p:sldId id="258" r:id="rId6"/>
    <p:sldId id="259" r:id="rId7"/>
    <p:sldId id="273" r:id="rId8"/>
    <p:sldId id="265" r:id="rId9"/>
    <p:sldId id="266" r:id="rId10"/>
    <p:sldId id="267" r:id="rId11"/>
    <p:sldId id="275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11</a:t>
            </a:r>
            <a:r>
              <a:rPr lang="kk-KZ" dirty="0"/>
              <a:t>-дәріс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Кәсіпорындардағы </a:t>
            </a:r>
            <a:r>
              <a:rPr lang="kk-KZ" dirty="0"/>
              <a:t>стартегиялық салықтық жоспарлау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390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3. </a:t>
            </a:r>
            <a:r>
              <a:rPr lang="ru-RU" sz="2800" b="1" dirty="0" err="1">
                <a:solidFill>
                  <a:srgbClr val="FF0000"/>
                </a:solidFill>
              </a:rPr>
              <a:t>Кәсіпорынның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салықтық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жоспарлау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саласындағы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стратегиялық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мақсаттарын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қалыптастыру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/>
              <a:t>іс-шаралардың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 </a:t>
            </a:r>
            <a:r>
              <a:rPr lang="ru-RU" dirty="0" err="1"/>
              <a:t>кәсіпорын</a:t>
            </a:r>
            <a:r>
              <a:rPr lang="ru-RU" dirty="0"/>
              <a:t> </a:t>
            </a:r>
            <a:r>
              <a:rPr lang="ru-RU" dirty="0" err="1"/>
              <a:t>иелерінің</a:t>
            </a:r>
            <a:r>
              <a:rPr lang="ru-RU" dirty="0"/>
              <a:t> </a:t>
            </a:r>
            <a:r>
              <a:rPr lang="ru-RU" dirty="0" err="1"/>
              <a:t>әл-ауқатын</a:t>
            </a:r>
            <a:r>
              <a:rPr lang="ru-RU" dirty="0"/>
              <a:t> </a:t>
            </a:r>
            <a:r>
              <a:rPr lang="ru-RU" dirty="0" err="1"/>
              <a:t>жақсарту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шығындарын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өндірістің</a:t>
            </a:r>
            <a:r>
              <a:rPr lang="ru-RU" dirty="0"/>
              <a:t> </a:t>
            </a:r>
            <a:r>
              <a:rPr lang="ru-RU" dirty="0" err="1"/>
              <a:t>рентабельділігін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мақсат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алдағы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міндеттері</a:t>
            </a:r>
            <a:r>
              <a:rPr lang="ru-RU" dirty="0"/>
              <a:t> мен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спецификацияны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мақсаттар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ресурстарының</a:t>
            </a:r>
            <a:r>
              <a:rPr lang="ru-RU" dirty="0"/>
              <a:t>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көлемін</a:t>
            </a:r>
            <a:r>
              <a:rPr lang="ru-RU" dirty="0"/>
              <a:t> </a:t>
            </a:r>
            <a:r>
              <a:rPr lang="ru-RU" dirty="0" err="1"/>
              <a:t>қалыптастыруды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меншікті</a:t>
            </a:r>
            <a:r>
              <a:rPr lang="ru-RU" dirty="0"/>
              <a:t> </a:t>
            </a:r>
            <a:r>
              <a:rPr lang="ru-RU" dirty="0" err="1"/>
              <a:t>капиталды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табысты</a:t>
            </a:r>
            <a:r>
              <a:rPr lang="ru-RU" dirty="0"/>
              <a:t> </a:t>
            </a:r>
            <a:r>
              <a:rPr lang="ru-RU" dirty="0" err="1"/>
              <a:t>пайдалануды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етуі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;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портфелін</a:t>
            </a:r>
            <a:r>
              <a:rPr lang="ru-RU" dirty="0"/>
              <a:t> </a:t>
            </a:r>
            <a:r>
              <a:rPr lang="ru-RU" dirty="0" err="1"/>
              <a:t>оңтайландыру</a:t>
            </a:r>
            <a:r>
              <a:rPr lang="ru-RU" dirty="0"/>
              <a:t>; </a:t>
            </a:r>
            <a:r>
              <a:rPr lang="ru-RU" dirty="0" err="1"/>
              <a:t>алдағы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қызметті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тәуекелдер</a:t>
            </a:r>
            <a:r>
              <a:rPr lang="ru-RU" dirty="0"/>
              <a:t> </a:t>
            </a:r>
            <a:r>
              <a:rPr lang="ru-RU" dirty="0" err="1"/>
              <a:t>деңгейінің</a:t>
            </a:r>
            <a:r>
              <a:rPr lang="ru-RU" dirty="0"/>
              <a:t> </a:t>
            </a:r>
            <a:r>
              <a:rPr lang="ru-RU" dirty="0" err="1"/>
              <a:t>қолайлылығы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2498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саласындағы</a:t>
            </a:r>
            <a:r>
              <a:rPr lang="ru-RU" dirty="0"/>
              <a:t>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мақсаттар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көрсеткіштерде</a:t>
            </a:r>
            <a:r>
              <a:rPr lang="ru-RU" dirty="0"/>
              <a:t> – </a:t>
            </a:r>
            <a:r>
              <a:rPr lang="ru-RU" dirty="0" err="1"/>
              <a:t>мақсатты</a:t>
            </a:r>
            <a:r>
              <a:rPr lang="ru-RU" dirty="0"/>
              <a:t>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стандарттарда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мақсаттарды</a:t>
            </a:r>
            <a:r>
              <a:rPr lang="ru-RU" dirty="0"/>
              <a:t> </a:t>
            </a:r>
            <a:r>
              <a:rPr lang="ru-RU" dirty="0" err="1"/>
              <a:t>көрсете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тұжырымдалуға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. </a:t>
            </a:r>
          </a:p>
          <a:p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жоспарлауының</a:t>
            </a:r>
            <a:r>
              <a:rPr lang="ru-RU" dirty="0"/>
              <a:t> </a:t>
            </a:r>
            <a:r>
              <a:rPr lang="ru-RU" dirty="0" err="1"/>
              <a:t>жекелеген</a:t>
            </a:r>
            <a:r>
              <a:rPr lang="ru-RU" dirty="0"/>
              <a:t> </a:t>
            </a:r>
            <a:r>
              <a:rPr lang="ru-RU" dirty="0" err="1"/>
              <a:t>аспектілері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мақсатты</a:t>
            </a:r>
            <a:r>
              <a:rPr lang="ru-RU" dirty="0"/>
              <a:t>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стандарттар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мыналар</a:t>
            </a:r>
            <a:r>
              <a:rPr lang="ru-RU" dirty="0"/>
              <a:t> </a:t>
            </a:r>
            <a:r>
              <a:rPr lang="ru-RU" dirty="0" err="1"/>
              <a:t>белгіленуі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кәсіпорын</a:t>
            </a:r>
            <a:r>
              <a:rPr lang="ru-RU" dirty="0"/>
              <a:t> </a:t>
            </a:r>
            <a:r>
              <a:rPr lang="ru-RU" dirty="0" err="1"/>
              <a:t>өндіретін</a:t>
            </a:r>
            <a:r>
              <a:rPr lang="ru-RU" dirty="0"/>
              <a:t> </a:t>
            </a:r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құндағы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шегерімдерінің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аз </a:t>
            </a:r>
            <a:r>
              <a:rPr lang="ru-RU" dirty="0" err="1"/>
              <a:t>үлесі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шегерімдерінің</a:t>
            </a:r>
            <a:r>
              <a:rPr lang="ru-RU" dirty="0"/>
              <a:t> </a:t>
            </a:r>
            <a:r>
              <a:rPr lang="ru-RU" dirty="0" err="1"/>
              <a:t>үлесінің</a:t>
            </a:r>
            <a:r>
              <a:rPr lang="ru-RU" dirty="0"/>
              <a:t> </a:t>
            </a:r>
            <a:r>
              <a:rPr lang="ru-RU" dirty="0" err="1"/>
              <a:t>төмендеуінің</a:t>
            </a:r>
            <a:r>
              <a:rPr lang="ru-RU" dirty="0"/>
              <a:t>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жылдық</a:t>
            </a:r>
            <a:r>
              <a:rPr lang="ru-RU" dirty="0"/>
              <a:t> </a:t>
            </a:r>
            <a:r>
              <a:rPr lang="ru-RU" dirty="0" err="1"/>
              <a:t>қарқыны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ауыспалы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шығындарын</a:t>
            </a:r>
            <a:r>
              <a:rPr lang="ru-RU" dirty="0"/>
              <a:t> </a:t>
            </a:r>
            <a:r>
              <a:rPr lang="ru-RU" dirty="0" err="1"/>
              <a:t>пайыздық</a:t>
            </a:r>
            <a:r>
              <a:rPr lang="ru-RU" dirty="0"/>
              <a:t> </a:t>
            </a:r>
            <a:r>
              <a:rPr lang="ru-RU" dirty="0" err="1"/>
              <a:t>бөлу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ағымдағы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төлем</a:t>
            </a:r>
            <a:r>
              <a:rPr lang="ru-RU" dirty="0"/>
              <a:t> </a:t>
            </a:r>
            <a:r>
              <a:rPr lang="ru-RU" dirty="0" err="1"/>
              <a:t>қабілеттілігін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ақша</a:t>
            </a:r>
            <a:r>
              <a:rPr lang="ru-RU" dirty="0"/>
              <a:t> </a:t>
            </a:r>
            <a:r>
              <a:rPr lang="ru-RU" dirty="0" err="1"/>
              <a:t>активтерінің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шаруашылық</a:t>
            </a:r>
            <a:r>
              <a:rPr lang="ru-RU" dirty="0"/>
              <a:t> </a:t>
            </a:r>
            <a:r>
              <a:rPr lang="ru-RU" dirty="0" err="1"/>
              <a:t>қызметінің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бағыттары</a:t>
            </a:r>
            <a:r>
              <a:rPr lang="ru-RU" dirty="0"/>
              <a:t> </a:t>
            </a:r>
            <a:r>
              <a:rPr lang="ru-RU" dirty="0" err="1"/>
              <a:t>контекстіндегі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тәуекелдерінің</a:t>
            </a:r>
            <a:r>
              <a:rPr lang="ru-RU" dirty="0"/>
              <a:t> </a:t>
            </a:r>
            <a:r>
              <a:rPr lang="ru-RU" dirty="0" err="1"/>
              <a:t>шекті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978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4. </a:t>
            </a:r>
            <a:r>
              <a:rPr lang="ru-RU" sz="2800" b="1" dirty="0" err="1">
                <a:solidFill>
                  <a:srgbClr val="FF0000"/>
                </a:solidFill>
              </a:rPr>
              <a:t>Салық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стратегиясының</a:t>
            </a:r>
            <a:r>
              <a:rPr lang="ru-RU" sz="2800" b="1" dirty="0">
                <a:solidFill>
                  <a:srgbClr val="FF0000"/>
                </a:solidFill>
              </a:rPr>
              <a:t> оны </a:t>
            </a:r>
            <a:r>
              <a:rPr lang="ru-RU" sz="2800" b="1" dirty="0" err="1">
                <a:solidFill>
                  <a:srgbClr val="FF0000"/>
                </a:solidFill>
              </a:rPr>
              <a:t>іске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асыру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кезеңдері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үшін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нысаналы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көрсеткіштерін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нақтылау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/>
              <a:t>нақтылау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жоспарлаудың</a:t>
            </a:r>
            <a:r>
              <a:rPr lang="ru-RU" dirty="0"/>
              <a:t> </a:t>
            </a:r>
            <a:r>
              <a:rPr lang="ru-RU" dirty="0" err="1"/>
              <a:t>мақсатты</a:t>
            </a:r>
            <a:r>
              <a:rPr lang="ru-RU" dirty="0"/>
              <a:t>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нормалары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ұсыну</a:t>
            </a:r>
            <a:r>
              <a:rPr lang="ru-RU" dirty="0"/>
              <a:t> </a:t>
            </a:r>
            <a:r>
              <a:rPr lang="ru-RU" dirty="0" err="1"/>
              <a:t>динамизмі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синхронизациясы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етіледі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Сыртқы</a:t>
            </a:r>
            <a:r>
              <a:rPr lang="ru-RU" dirty="0" smtClean="0"/>
              <a:t> </a:t>
            </a:r>
            <a:r>
              <a:rPr lang="ru-RU" dirty="0" err="1"/>
              <a:t>синхрондау</a:t>
            </a:r>
            <a:r>
              <a:rPr lang="ru-RU" dirty="0"/>
              <a:t> </a:t>
            </a:r>
            <a:r>
              <a:rPr lang="ru-RU" dirty="0" err="1"/>
              <a:t>әзірленген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стратегиясының</a:t>
            </a:r>
            <a:r>
              <a:rPr lang="ru-RU" dirty="0"/>
              <a:t> </a:t>
            </a:r>
            <a:r>
              <a:rPr lang="ru-RU" dirty="0" err="1"/>
              <a:t>көрсеткіштерін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стратегиясының</a:t>
            </a:r>
            <a:r>
              <a:rPr lang="ru-RU" dirty="0"/>
              <a:t> </a:t>
            </a:r>
            <a:r>
              <a:rPr lang="ru-RU" dirty="0" err="1"/>
              <a:t>көрсеткіштерімен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саясатындағы</a:t>
            </a:r>
            <a:r>
              <a:rPr lang="ru-RU" dirty="0"/>
              <a:t> </a:t>
            </a:r>
            <a:r>
              <a:rPr lang="ru-RU" dirty="0" err="1"/>
              <a:t>болжамды</a:t>
            </a:r>
            <a:r>
              <a:rPr lang="ru-RU" dirty="0"/>
              <a:t> </a:t>
            </a:r>
            <a:r>
              <a:rPr lang="ru-RU" dirty="0" err="1"/>
              <a:t>өзгерістермен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уақытында</a:t>
            </a:r>
            <a:r>
              <a:rPr lang="ru-RU" dirty="0"/>
              <a:t> </a:t>
            </a:r>
            <a:r>
              <a:rPr lang="ru-RU" dirty="0" err="1"/>
              <a:t>үйлестіруді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Ішкі</a:t>
            </a:r>
            <a:r>
              <a:rPr lang="ru-RU" dirty="0" smtClean="0"/>
              <a:t> </a:t>
            </a:r>
            <a:r>
              <a:rPr lang="ru-RU" dirty="0" err="1"/>
              <a:t>синхрондау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жоспарлаудың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мақсатты</a:t>
            </a:r>
            <a:r>
              <a:rPr lang="ru-RU" dirty="0"/>
              <a:t>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нормаларын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бір-бірімен</a:t>
            </a:r>
            <a:r>
              <a:rPr lang="ru-RU" dirty="0"/>
              <a:t> </a:t>
            </a:r>
            <a:r>
              <a:rPr lang="ru-RU" dirty="0" err="1"/>
              <a:t>сәйкестендіруді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3586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5. </a:t>
            </a:r>
            <a:r>
              <a:rPr lang="ru-RU" sz="2800" b="1" dirty="0" err="1">
                <a:solidFill>
                  <a:srgbClr val="FF0000"/>
                </a:solidFill>
              </a:rPr>
              <a:t>Салық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шегерімдерін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жоспарлаудың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жекелеген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аспектілері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бойынша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салық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саясатын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әзірлеу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саясаты</a:t>
            </a:r>
            <a:r>
              <a:rPr lang="ru-RU" dirty="0"/>
              <a:t> –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саласындағы</a:t>
            </a:r>
            <a:r>
              <a:rPr lang="ru-RU" dirty="0"/>
              <a:t>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аспектілері</a:t>
            </a:r>
            <a:r>
              <a:rPr lang="ru-RU" dirty="0"/>
              <a:t> </a:t>
            </a:r>
            <a:r>
              <a:rPr lang="ru-RU" dirty="0" err="1"/>
              <a:t>контекстінде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оны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асырудың</a:t>
            </a:r>
            <a:r>
              <a:rPr lang="ru-RU" dirty="0"/>
              <a:t> </a:t>
            </a:r>
            <a:r>
              <a:rPr lang="ru-RU" dirty="0" err="1"/>
              <a:t>жекелеген</a:t>
            </a:r>
            <a:r>
              <a:rPr lang="ru-RU" dirty="0"/>
              <a:t> </a:t>
            </a:r>
            <a:r>
              <a:rPr lang="ru-RU" dirty="0" err="1"/>
              <a:t>кезеңдерінде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идеологиясы</a:t>
            </a:r>
            <a:r>
              <a:rPr lang="ru-RU" dirty="0"/>
              <a:t> мен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стратегиясын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нысаны</a:t>
            </a:r>
            <a:r>
              <a:rPr lang="ru-RU" dirty="0"/>
              <a:t>.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стратегиядан</a:t>
            </a:r>
            <a:r>
              <a:rPr lang="ru-RU" dirty="0"/>
              <a:t> </a:t>
            </a:r>
            <a:r>
              <a:rPr lang="ru-RU" dirty="0" err="1"/>
              <a:t>айырмашылығы</a:t>
            </a:r>
            <a:r>
              <a:rPr lang="ru-RU" dirty="0"/>
              <a:t>,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кәсіпорында</a:t>
            </a:r>
            <a:r>
              <a:rPr lang="ru-RU" dirty="0"/>
              <a:t> </a:t>
            </a:r>
            <a:r>
              <a:rPr lang="ru-RU" dirty="0" err="1"/>
              <a:t>салықты</a:t>
            </a:r>
            <a:r>
              <a:rPr lang="ru-RU" dirty="0"/>
              <a:t> </a:t>
            </a:r>
            <a:r>
              <a:rPr lang="ru-RU" dirty="0" err="1"/>
              <a:t>жоспарлаудың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бағыттарында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қалыптасады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мақсатына</a:t>
            </a:r>
            <a:r>
              <a:rPr lang="ru-RU" dirty="0"/>
              <a:t> </a:t>
            </a:r>
            <a:r>
              <a:rPr lang="ru-RU" dirty="0" err="1"/>
              <a:t>жету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басқаруды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Салықтық</a:t>
            </a:r>
            <a:r>
              <a:rPr lang="ru-RU" dirty="0" smtClean="0"/>
              <a:t> </a:t>
            </a:r>
            <a:r>
              <a:rPr lang="ru-RU" dirty="0" err="1"/>
              <a:t>жоспарлаудың</a:t>
            </a:r>
            <a:r>
              <a:rPr lang="ru-RU" dirty="0"/>
              <a:t> </a:t>
            </a:r>
            <a:r>
              <a:rPr lang="ru-RU" dirty="0" err="1"/>
              <a:t>жекелеген</a:t>
            </a:r>
            <a:r>
              <a:rPr lang="ru-RU" dirty="0"/>
              <a:t> </a:t>
            </a:r>
            <a:r>
              <a:rPr lang="ru-RU" dirty="0" err="1"/>
              <a:t>аспектілері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саясатын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деңгейлі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,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шегерімдерін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шеңберінде</a:t>
            </a:r>
            <a:r>
              <a:rPr lang="ru-RU" dirty="0"/>
              <a:t> </a:t>
            </a:r>
            <a:r>
              <a:rPr lang="ru-RU" dirty="0" err="1"/>
              <a:t>жанама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салықтарды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жасалуы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кезегінде</a:t>
            </a:r>
            <a:r>
              <a:rPr lang="ru-RU" dirty="0"/>
              <a:t> </a:t>
            </a:r>
            <a:r>
              <a:rPr lang="ru-RU" dirty="0" err="1"/>
              <a:t>жанама</a:t>
            </a:r>
            <a:r>
              <a:rPr lang="ru-RU" dirty="0"/>
              <a:t> </a:t>
            </a:r>
            <a:r>
              <a:rPr lang="ru-RU" dirty="0" err="1"/>
              <a:t>салықтарды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дербес</a:t>
            </a:r>
            <a:r>
              <a:rPr lang="ru-RU" dirty="0"/>
              <a:t> </a:t>
            </a:r>
            <a:r>
              <a:rPr lang="ru-RU" dirty="0" err="1"/>
              <a:t>блоктар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салықтардың</a:t>
            </a:r>
            <a:r>
              <a:rPr lang="ru-RU" dirty="0"/>
              <a:t> </a:t>
            </a:r>
            <a:r>
              <a:rPr lang="ru-RU" dirty="0" err="1"/>
              <a:t>жекелеген</a:t>
            </a:r>
            <a:r>
              <a:rPr lang="ru-RU" dirty="0"/>
              <a:t> </a:t>
            </a:r>
            <a:r>
              <a:rPr lang="ru-RU" dirty="0" err="1"/>
              <a:t>түрлерін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саясатын</a:t>
            </a:r>
            <a:r>
              <a:rPr lang="ru-RU" dirty="0"/>
              <a:t> </a:t>
            </a:r>
            <a:r>
              <a:rPr lang="ru-RU" dirty="0" err="1"/>
              <a:t>қамтуы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3833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6. </a:t>
            </a:r>
            <a:r>
              <a:rPr lang="ru-RU" sz="2400" dirty="0" err="1">
                <a:solidFill>
                  <a:srgbClr val="FF0000"/>
                </a:solidFill>
              </a:rPr>
              <a:t>Салық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стратегиясын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жүзеге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асыруды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қамтамасыз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ететін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ұйымдық-экономикалық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және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экономикалық-құқықтық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шаралар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жүйесін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жасау</a:t>
            </a:r>
            <a:r>
              <a:rPr lang="ru-RU" sz="2400" dirty="0">
                <a:solidFill>
                  <a:srgbClr val="FF0000"/>
                </a:solidFill>
              </a:rPr>
              <a:t>. </a:t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Ұйымдастыру-экономикалық</a:t>
            </a:r>
            <a:r>
              <a:rPr lang="ru-RU" sz="1600" dirty="0" smtClean="0"/>
              <a:t> </a:t>
            </a:r>
            <a:r>
              <a:rPr lang="ru-RU" sz="1600" dirty="0" err="1"/>
              <a:t>шаралар</a:t>
            </a:r>
            <a:r>
              <a:rPr lang="ru-RU" sz="1600" dirty="0"/>
              <a:t> </a:t>
            </a:r>
            <a:r>
              <a:rPr lang="ru-RU" sz="1600" dirty="0" err="1"/>
              <a:t>жүйесі</a:t>
            </a:r>
            <a:r>
              <a:rPr lang="ru-RU" sz="1600" dirty="0"/>
              <a:t> </a:t>
            </a:r>
            <a:r>
              <a:rPr lang="ru-RU" sz="1600" dirty="0" err="1"/>
              <a:t>кәсіпорында</a:t>
            </a:r>
            <a:r>
              <a:rPr lang="ru-RU" sz="1600" dirty="0"/>
              <a:t> </a:t>
            </a:r>
            <a:r>
              <a:rPr lang="ru-RU" sz="1600" dirty="0" err="1"/>
              <a:t>әртүрлі</a:t>
            </a:r>
            <a:r>
              <a:rPr lang="ru-RU" sz="1600" dirty="0"/>
              <a:t> </a:t>
            </a:r>
            <a:r>
              <a:rPr lang="ru-RU" sz="1600" dirty="0" err="1"/>
              <a:t>типтегі</a:t>
            </a:r>
            <a:r>
              <a:rPr lang="ru-RU" sz="1600" dirty="0"/>
              <a:t> «</a:t>
            </a:r>
            <a:r>
              <a:rPr lang="ru-RU" sz="1600" dirty="0" err="1"/>
              <a:t>салық</a:t>
            </a:r>
            <a:r>
              <a:rPr lang="ru-RU" sz="1600" dirty="0"/>
              <a:t> </a:t>
            </a:r>
            <a:r>
              <a:rPr lang="ru-RU" sz="1600" dirty="0" err="1"/>
              <a:t>жауапкершілігі</a:t>
            </a:r>
            <a:r>
              <a:rPr lang="ru-RU" sz="1600" dirty="0"/>
              <a:t> </a:t>
            </a:r>
            <a:r>
              <a:rPr lang="ru-RU" sz="1600" dirty="0" err="1"/>
              <a:t>орталықтарын</a:t>
            </a:r>
            <a:r>
              <a:rPr lang="ru-RU" sz="1600" dirty="0"/>
              <a:t>» </a:t>
            </a:r>
            <a:r>
              <a:rPr lang="ru-RU" sz="1600" dirty="0" err="1"/>
              <a:t>қалыптастыруды</a:t>
            </a:r>
            <a:r>
              <a:rPr lang="ru-RU" sz="1600" dirty="0"/>
              <a:t> </a:t>
            </a:r>
            <a:r>
              <a:rPr lang="ru-RU" sz="1600" dirty="0" err="1"/>
              <a:t>қарастырады</a:t>
            </a:r>
            <a:r>
              <a:rPr lang="ru-RU" sz="1600" dirty="0"/>
              <a:t>; </a:t>
            </a:r>
            <a:r>
              <a:rPr lang="ru-RU" sz="1600" dirty="0" err="1"/>
              <a:t>салықтық</a:t>
            </a:r>
            <a:r>
              <a:rPr lang="ru-RU" sz="1600" dirty="0"/>
              <a:t> </a:t>
            </a:r>
            <a:r>
              <a:rPr lang="ru-RU" sz="1600" dirty="0" err="1"/>
              <a:t>жоспарлау</a:t>
            </a:r>
            <a:r>
              <a:rPr lang="ru-RU" sz="1600" dirty="0"/>
              <a:t> </a:t>
            </a:r>
            <a:r>
              <a:rPr lang="ru-RU" sz="1600" dirty="0" err="1"/>
              <a:t>нәтижелері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олардың</a:t>
            </a:r>
            <a:r>
              <a:rPr lang="ru-RU" sz="1600" dirty="0"/>
              <a:t> </a:t>
            </a:r>
            <a:r>
              <a:rPr lang="ru-RU" sz="1600" dirty="0" err="1"/>
              <a:t>басшыларының</a:t>
            </a:r>
            <a:r>
              <a:rPr lang="ru-RU" sz="1600" dirty="0"/>
              <a:t> </a:t>
            </a:r>
            <a:r>
              <a:rPr lang="ru-RU" sz="1600" dirty="0" err="1"/>
              <a:t>құқықтарын</a:t>
            </a:r>
            <a:r>
              <a:rPr lang="ru-RU" sz="1600" dirty="0"/>
              <a:t>, </a:t>
            </a:r>
            <a:r>
              <a:rPr lang="ru-RU" sz="1600" dirty="0" err="1"/>
              <a:t>міндеттерін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жауапкершілік</a:t>
            </a:r>
            <a:r>
              <a:rPr lang="ru-RU" sz="1600" dirty="0"/>
              <a:t> </a:t>
            </a:r>
            <a:r>
              <a:rPr lang="ru-RU" sz="1600" dirty="0" err="1"/>
              <a:t>шараларын</a:t>
            </a:r>
            <a:r>
              <a:rPr lang="ru-RU" sz="1600" dirty="0"/>
              <a:t> </a:t>
            </a:r>
            <a:r>
              <a:rPr lang="ru-RU" sz="1600" dirty="0" err="1"/>
              <a:t>анықтау</a:t>
            </a:r>
            <a:r>
              <a:rPr lang="ru-RU" sz="1600" dirty="0"/>
              <a:t>; </a:t>
            </a:r>
            <a:r>
              <a:rPr lang="ru-RU" sz="1600" dirty="0" err="1"/>
              <a:t>салықтық</a:t>
            </a:r>
            <a:r>
              <a:rPr lang="ru-RU" sz="1600" dirty="0"/>
              <a:t> </a:t>
            </a:r>
            <a:r>
              <a:rPr lang="ru-RU" sz="1600" dirty="0" err="1"/>
              <a:t>жоспарлау</a:t>
            </a:r>
            <a:r>
              <a:rPr lang="ru-RU" sz="1600" dirty="0"/>
              <a:t> </a:t>
            </a:r>
            <a:r>
              <a:rPr lang="ru-RU" sz="1600" dirty="0" err="1"/>
              <a:t>тиімділігін</a:t>
            </a:r>
            <a:r>
              <a:rPr lang="ru-RU" sz="1600" dirty="0"/>
              <a:t> </a:t>
            </a:r>
            <a:r>
              <a:rPr lang="ru-RU" sz="1600" dirty="0" err="1"/>
              <a:t>арттыруға</a:t>
            </a:r>
            <a:r>
              <a:rPr lang="ru-RU" sz="1600" dirty="0"/>
              <a:t> </a:t>
            </a:r>
            <a:r>
              <a:rPr lang="ru-RU" sz="1600" dirty="0" err="1"/>
              <a:t>қосқан</a:t>
            </a:r>
            <a:r>
              <a:rPr lang="ru-RU" sz="1600" dirty="0"/>
              <a:t> </a:t>
            </a:r>
            <a:r>
              <a:rPr lang="ru-RU" sz="1600" dirty="0" err="1"/>
              <a:t>үлесі</a:t>
            </a:r>
            <a:r>
              <a:rPr lang="ru-RU" sz="1600" dirty="0"/>
              <a:t> </a:t>
            </a:r>
            <a:r>
              <a:rPr lang="ru-RU" sz="1600" dirty="0" err="1"/>
              <a:t>үшін</a:t>
            </a:r>
            <a:r>
              <a:rPr lang="ru-RU" sz="1600" dirty="0"/>
              <a:t> </a:t>
            </a:r>
            <a:r>
              <a:rPr lang="ru-RU" sz="1600" dirty="0" err="1"/>
              <a:t>қызметкерлерді</a:t>
            </a:r>
            <a:r>
              <a:rPr lang="ru-RU" sz="1600" dirty="0"/>
              <a:t> </a:t>
            </a:r>
            <a:r>
              <a:rPr lang="ru-RU" sz="1600" dirty="0" err="1"/>
              <a:t>ынталандыру</a:t>
            </a:r>
            <a:r>
              <a:rPr lang="ru-RU" sz="1600" dirty="0"/>
              <a:t> </a:t>
            </a:r>
            <a:r>
              <a:rPr lang="ru-RU" sz="1600" dirty="0" err="1"/>
              <a:t>жүйесін</a:t>
            </a:r>
            <a:r>
              <a:rPr lang="ru-RU" sz="1600" dirty="0"/>
              <a:t> </a:t>
            </a:r>
            <a:r>
              <a:rPr lang="ru-RU" sz="1600" dirty="0" err="1"/>
              <a:t>дамыту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т.б</a:t>
            </a:r>
            <a:r>
              <a:rPr lang="ru-RU" sz="1600" dirty="0"/>
              <a:t>. </a:t>
            </a:r>
            <a:endParaRPr lang="ru-RU" sz="1600" dirty="0" smtClean="0"/>
          </a:p>
          <a:p>
            <a:r>
              <a:rPr lang="ru-RU" sz="1600" dirty="0" err="1" smtClean="0"/>
              <a:t>Кәсіпорынның</a:t>
            </a:r>
            <a:r>
              <a:rPr lang="ru-RU" sz="1600" dirty="0" smtClean="0"/>
              <a:t> </a:t>
            </a:r>
            <a:r>
              <a:rPr lang="ru-RU" sz="1600" dirty="0" err="1"/>
              <a:t>стратегиялық</a:t>
            </a:r>
            <a:r>
              <a:rPr lang="ru-RU" sz="1600" dirty="0"/>
              <a:t> </a:t>
            </a:r>
            <a:r>
              <a:rPr lang="ru-RU" sz="1600" dirty="0" err="1"/>
              <a:t>мақсаттарына</a:t>
            </a:r>
            <a:r>
              <a:rPr lang="ru-RU" sz="1600" dirty="0"/>
              <a:t> </a:t>
            </a:r>
            <a:r>
              <a:rPr lang="ru-RU" sz="1600" dirty="0" err="1"/>
              <a:t>қол</a:t>
            </a:r>
            <a:r>
              <a:rPr lang="ru-RU" sz="1600" dirty="0"/>
              <a:t> </a:t>
            </a:r>
            <a:r>
              <a:rPr lang="ru-RU" sz="1600" dirty="0" err="1"/>
              <a:t>жеткізуге</a:t>
            </a:r>
            <a:r>
              <a:rPr lang="ru-RU" sz="1600" dirty="0"/>
              <a:t> </a:t>
            </a:r>
            <a:r>
              <a:rPr lang="ru-RU" sz="1600" dirty="0" err="1"/>
              <a:t>ықпал</a:t>
            </a:r>
            <a:r>
              <a:rPr lang="ru-RU" sz="1600" dirty="0"/>
              <a:t> </a:t>
            </a:r>
            <a:r>
              <a:rPr lang="ru-RU" sz="1600" dirty="0" err="1"/>
              <a:t>ететін</a:t>
            </a:r>
            <a:r>
              <a:rPr lang="ru-RU" sz="1600" dirty="0"/>
              <a:t> </a:t>
            </a:r>
            <a:r>
              <a:rPr lang="ru-RU" sz="1600" dirty="0" err="1"/>
              <a:t>салықтық</a:t>
            </a:r>
            <a:r>
              <a:rPr lang="ru-RU" sz="1600" dirty="0"/>
              <a:t> </a:t>
            </a:r>
            <a:r>
              <a:rPr lang="ru-RU" sz="1600" dirty="0" err="1"/>
              <a:t>жоспарлау</a:t>
            </a:r>
            <a:r>
              <a:rPr lang="ru-RU" sz="1600" dirty="0"/>
              <a:t> </a:t>
            </a:r>
            <a:r>
              <a:rPr lang="ru-RU" sz="1600" dirty="0" err="1"/>
              <a:t>саласындағы</a:t>
            </a:r>
            <a:r>
              <a:rPr lang="ru-RU" sz="1600" dirty="0"/>
              <a:t> </a:t>
            </a:r>
            <a:r>
              <a:rPr lang="ru-RU" sz="1600" dirty="0" err="1"/>
              <a:t>экономикалық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құқықтық</a:t>
            </a:r>
            <a:r>
              <a:rPr lang="ru-RU" sz="1600" dirty="0"/>
              <a:t> </a:t>
            </a:r>
            <a:r>
              <a:rPr lang="ru-RU" sz="1600" dirty="0" err="1"/>
              <a:t>шаралардың</a:t>
            </a:r>
            <a:r>
              <a:rPr lang="ru-RU" sz="1600" dirty="0"/>
              <a:t> </a:t>
            </a:r>
            <a:r>
              <a:rPr lang="ru-RU" sz="1600" dirty="0" err="1"/>
              <a:t>ішінде</a:t>
            </a:r>
            <a:r>
              <a:rPr lang="ru-RU" sz="1600" dirty="0"/>
              <a:t> </a:t>
            </a:r>
            <a:r>
              <a:rPr lang="ru-RU" sz="1600" dirty="0" err="1"/>
              <a:t>іскерлік</a:t>
            </a:r>
            <a:r>
              <a:rPr lang="ru-RU" sz="1600" dirty="0"/>
              <a:t> </a:t>
            </a:r>
            <a:r>
              <a:rPr lang="ru-RU" sz="1600" dirty="0" err="1"/>
              <a:t>әдет-ғұрыптар</a:t>
            </a:r>
            <a:r>
              <a:rPr lang="ru-RU" sz="1600" dirty="0"/>
              <a:t> мен сот </a:t>
            </a:r>
            <a:r>
              <a:rPr lang="ru-RU" sz="1600" dirty="0" err="1"/>
              <a:t>тәжірибесіне</a:t>
            </a:r>
            <a:r>
              <a:rPr lang="ru-RU" sz="1600" dirty="0"/>
              <a:t> </a:t>
            </a:r>
            <a:r>
              <a:rPr lang="ru-RU" sz="1600" dirty="0" err="1"/>
              <a:t>шолу</a:t>
            </a:r>
            <a:r>
              <a:rPr lang="ru-RU" sz="1600" dirty="0"/>
              <a:t> мен </a:t>
            </a:r>
            <a:r>
              <a:rPr lang="ru-RU" sz="1600" dirty="0" err="1"/>
              <a:t>болжамды</a:t>
            </a:r>
            <a:r>
              <a:rPr lang="ru-RU" sz="1600" dirty="0"/>
              <a:t>, </a:t>
            </a:r>
            <a:r>
              <a:rPr lang="ru-RU" sz="1600" dirty="0" err="1"/>
              <a:t>нормативтік</a:t>
            </a:r>
            <a:r>
              <a:rPr lang="ru-RU" sz="1600" dirty="0"/>
              <a:t> </a:t>
            </a:r>
            <a:r>
              <a:rPr lang="ru-RU" sz="1600" dirty="0" err="1"/>
              <a:t>базаны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оның</a:t>
            </a:r>
            <a:r>
              <a:rPr lang="ru-RU" sz="1600" dirty="0"/>
              <a:t> </a:t>
            </a:r>
            <a:r>
              <a:rPr lang="ru-RU" sz="1600" dirty="0" err="1"/>
              <a:t>ұзақ</a:t>
            </a:r>
            <a:r>
              <a:rPr lang="ru-RU" sz="1600" dirty="0"/>
              <a:t> </a:t>
            </a:r>
            <a:r>
              <a:rPr lang="ru-RU" sz="1600" dirty="0" err="1"/>
              <a:t>мерзімді</a:t>
            </a:r>
            <a:r>
              <a:rPr lang="ru-RU" sz="1600" dirty="0"/>
              <a:t> </a:t>
            </a:r>
            <a:r>
              <a:rPr lang="ru-RU" sz="1600" dirty="0" err="1"/>
              <a:t>перспективадағы</a:t>
            </a:r>
            <a:r>
              <a:rPr lang="ru-RU" sz="1600" dirty="0"/>
              <a:t> </a:t>
            </a:r>
            <a:r>
              <a:rPr lang="ru-RU" sz="1600" dirty="0" err="1"/>
              <a:t>өзгерістерін</a:t>
            </a:r>
            <a:r>
              <a:rPr lang="ru-RU" sz="1600" dirty="0"/>
              <a:t> </a:t>
            </a:r>
            <a:r>
              <a:rPr lang="ru-RU" sz="1600" dirty="0" err="1"/>
              <a:t>атап</a:t>
            </a:r>
            <a:r>
              <a:rPr lang="ru-RU" sz="1600" dirty="0"/>
              <a:t> </a:t>
            </a:r>
            <a:r>
              <a:rPr lang="ru-RU" sz="1600" dirty="0" err="1"/>
              <a:t>өтуге</a:t>
            </a:r>
            <a:r>
              <a:rPr lang="ru-RU" sz="1600" dirty="0"/>
              <a:t> </a:t>
            </a:r>
            <a:r>
              <a:rPr lang="ru-RU" sz="1600" dirty="0" err="1"/>
              <a:t>болады</a:t>
            </a:r>
            <a:r>
              <a:rPr lang="ru-RU" sz="1600" dirty="0"/>
              <a:t>. ; </a:t>
            </a:r>
            <a:endParaRPr lang="ru-RU" sz="1600" dirty="0" smtClean="0"/>
          </a:p>
          <a:p>
            <a:r>
              <a:rPr lang="ru-RU" sz="1600" dirty="0" err="1" smtClean="0"/>
              <a:t>ұйымның</a:t>
            </a:r>
            <a:r>
              <a:rPr lang="ru-RU" sz="1600" dirty="0" smtClean="0"/>
              <a:t> </a:t>
            </a:r>
            <a:r>
              <a:rPr lang="ru-RU" sz="1600" dirty="0" err="1"/>
              <a:t>салықтық</a:t>
            </a:r>
            <a:r>
              <a:rPr lang="ru-RU" sz="1600" dirty="0"/>
              <a:t> </a:t>
            </a:r>
            <a:r>
              <a:rPr lang="ru-RU" sz="1600" dirty="0" err="1"/>
              <a:t>міндеттемелеріне</a:t>
            </a:r>
            <a:r>
              <a:rPr lang="ru-RU" sz="1600" dirty="0"/>
              <a:t>, </a:t>
            </a:r>
            <a:r>
              <a:rPr lang="ru-RU" sz="1600" dirty="0" err="1"/>
              <a:t>оның</a:t>
            </a:r>
            <a:r>
              <a:rPr lang="ru-RU" sz="1600" dirty="0"/>
              <a:t> </a:t>
            </a:r>
            <a:r>
              <a:rPr lang="ru-RU" sz="1600" dirty="0" err="1"/>
              <a:t>ішінде</a:t>
            </a:r>
            <a:r>
              <a:rPr lang="ru-RU" sz="1600" dirty="0"/>
              <a:t> форс-</a:t>
            </a:r>
            <a:r>
              <a:rPr lang="ru-RU" sz="1600" dirty="0" err="1"/>
              <a:t>мажорлық</a:t>
            </a:r>
            <a:r>
              <a:rPr lang="ru-RU" sz="1600" dirty="0"/>
              <a:t> </a:t>
            </a:r>
            <a:r>
              <a:rPr lang="ru-RU" sz="1600" dirty="0" err="1"/>
              <a:t>жағдайларға</a:t>
            </a:r>
            <a:r>
              <a:rPr lang="ru-RU" sz="1600" dirty="0"/>
              <a:t> </a:t>
            </a:r>
            <a:r>
              <a:rPr lang="ru-RU" sz="1600" dirty="0" err="1"/>
              <a:t>болжам</a:t>
            </a:r>
            <a:r>
              <a:rPr lang="ru-RU" sz="1600" dirty="0"/>
              <a:t> </a:t>
            </a:r>
            <a:r>
              <a:rPr lang="ru-RU" sz="1600" dirty="0" err="1"/>
              <a:t>жасау</a:t>
            </a:r>
            <a:r>
              <a:rPr lang="ru-RU" sz="1600" dirty="0"/>
              <a:t>; </a:t>
            </a:r>
            <a:endParaRPr lang="ru-RU" sz="1600" dirty="0" smtClean="0"/>
          </a:p>
          <a:p>
            <a:r>
              <a:rPr lang="ru-RU" sz="1600" dirty="0" err="1" smtClean="0"/>
              <a:t>қаржылық</a:t>
            </a:r>
            <a:r>
              <a:rPr lang="ru-RU" sz="1600" dirty="0"/>
              <a:t>, </a:t>
            </a:r>
            <a:r>
              <a:rPr lang="ru-RU" sz="1600" dirty="0" err="1"/>
              <a:t>құжаттық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материалдық</a:t>
            </a:r>
            <a:r>
              <a:rPr lang="ru-RU" sz="1600" dirty="0"/>
              <a:t> </a:t>
            </a:r>
            <a:r>
              <a:rPr lang="ru-RU" sz="1600" dirty="0" err="1"/>
              <a:t>ағындардың</a:t>
            </a:r>
            <a:r>
              <a:rPr lang="ru-RU" sz="1600" dirty="0"/>
              <a:t> </a:t>
            </a:r>
            <a:r>
              <a:rPr lang="ru-RU" sz="1600" dirty="0" err="1"/>
              <a:t>нұсқалары</a:t>
            </a:r>
            <a:r>
              <a:rPr lang="ru-RU" sz="1600" dirty="0"/>
              <a:t> (</a:t>
            </a:r>
            <a:r>
              <a:rPr lang="ru-RU" sz="1600" dirty="0" err="1"/>
              <a:t>кемінде</a:t>
            </a:r>
            <a:r>
              <a:rPr lang="ru-RU" sz="1600" dirty="0"/>
              <a:t> </a:t>
            </a:r>
            <a:r>
              <a:rPr lang="ru-RU" sz="1600" dirty="0" err="1"/>
              <a:t>екі</a:t>
            </a:r>
            <a:r>
              <a:rPr lang="ru-RU" sz="1600" dirty="0"/>
              <a:t>) </a:t>
            </a:r>
            <a:r>
              <a:rPr lang="ru-RU" sz="1600" dirty="0" err="1"/>
              <a:t>схемалары</a:t>
            </a:r>
            <a:r>
              <a:rPr lang="ru-RU" sz="1600" dirty="0"/>
              <a:t>; </a:t>
            </a:r>
            <a:endParaRPr lang="ru-RU" sz="1600" dirty="0" smtClean="0"/>
          </a:p>
          <a:p>
            <a:r>
              <a:rPr lang="ru-RU" sz="1600" dirty="0" err="1" smtClean="0"/>
              <a:t>ұйымның</a:t>
            </a:r>
            <a:r>
              <a:rPr lang="ru-RU" sz="1600" dirty="0" smtClean="0"/>
              <a:t> </a:t>
            </a:r>
            <a:r>
              <a:rPr lang="ru-RU" sz="1600" dirty="0" err="1"/>
              <a:t>салықтық</a:t>
            </a:r>
            <a:r>
              <a:rPr lang="ru-RU" sz="1600" dirty="0"/>
              <a:t>, </a:t>
            </a:r>
            <a:r>
              <a:rPr lang="ru-RU" sz="1600" dirty="0" err="1"/>
              <a:t>қаржылық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коммерциялық</a:t>
            </a:r>
            <a:r>
              <a:rPr lang="ru-RU" sz="1600" dirty="0"/>
              <a:t> </a:t>
            </a:r>
            <a:r>
              <a:rPr lang="ru-RU" sz="1600" dirty="0" err="1"/>
              <a:t>міндеттемелерін</a:t>
            </a:r>
            <a:r>
              <a:rPr lang="ru-RU" sz="1600" dirty="0"/>
              <a:t> </a:t>
            </a:r>
            <a:r>
              <a:rPr lang="ru-RU" sz="1600" dirty="0" err="1"/>
              <a:t>орындауды</a:t>
            </a:r>
            <a:r>
              <a:rPr lang="ru-RU" sz="1600" dirty="0"/>
              <a:t> </a:t>
            </a:r>
            <a:r>
              <a:rPr lang="ru-RU" sz="1600" dirty="0" err="1"/>
              <a:t>сақтаудың</a:t>
            </a:r>
            <a:r>
              <a:rPr lang="ru-RU" sz="1600" dirty="0"/>
              <a:t> </a:t>
            </a:r>
            <a:r>
              <a:rPr lang="ru-RU" sz="1600" dirty="0" err="1"/>
              <a:t>желілік</a:t>
            </a:r>
            <a:r>
              <a:rPr lang="ru-RU" sz="1600" dirty="0"/>
              <a:t> </a:t>
            </a:r>
            <a:r>
              <a:rPr lang="ru-RU" sz="1600" dirty="0" err="1"/>
              <a:t>кестесін</a:t>
            </a:r>
            <a:r>
              <a:rPr lang="ru-RU" sz="1600" dirty="0"/>
              <a:t> </a:t>
            </a:r>
            <a:r>
              <a:rPr lang="ru-RU" sz="1600" dirty="0" err="1"/>
              <a:t>жасау</a:t>
            </a:r>
            <a:r>
              <a:rPr lang="ru-RU" sz="1600" dirty="0"/>
              <a:t>; </a:t>
            </a:r>
            <a:endParaRPr lang="ru-RU" sz="1600" dirty="0" smtClean="0"/>
          </a:p>
          <a:p>
            <a:r>
              <a:rPr lang="ru-RU" sz="1600" dirty="0" err="1" smtClean="0"/>
              <a:t>қолданылатын</a:t>
            </a:r>
            <a:r>
              <a:rPr lang="ru-RU" sz="1600" dirty="0" smtClean="0"/>
              <a:t> </a:t>
            </a:r>
            <a:r>
              <a:rPr lang="ru-RU" sz="1600" dirty="0" err="1"/>
              <a:t>схемалардың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, </a:t>
            </a:r>
            <a:r>
              <a:rPr lang="ru-RU" sz="1600" dirty="0" err="1"/>
              <a:t>атап</a:t>
            </a:r>
            <a:r>
              <a:rPr lang="ru-RU" sz="1600" dirty="0"/>
              <a:t> </a:t>
            </a:r>
            <a:r>
              <a:rPr lang="ru-RU" sz="1600" dirty="0" err="1"/>
              <a:t>айтқанда</a:t>
            </a:r>
            <a:r>
              <a:rPr lang="ru-RU" sz="1600" dirty="0"/>
              <a:t>, </a:t>
            </a:r>
            <a:r>
              <a:rPr lang="ru-RU" sz="1600" dirty="0" err="1"/>
              <a:t>салықтық</a:t>
            </a:r>
            <a:r>
              <a:rPr lang="ru-RU" sz="1600" dirty="0"/>
              <a:t> </a:t>
            </a:r>
            <a:r>
              <a:rPr lang="ru-RU" sz="1600" dirty="0" err="1"/>
              <a:t>салдарлар</a:t>
            </a:r>
            <a:r>
              <a:rPr lang="ru-RU" sz="1600" dirty="0"/>
              <a:t> </a:t>
            </a:r>
            <a:r>
              <a:rPr lang="ru-RU" sz="1600" dirty="0" err="1"/>
              <a:t>бөлігіндегі</a:t>
            </a:r>
            <a:r>
              <a:rPr lang="ru-RU" sz="1600" dirty="0"/>
              <a:t> </a:t>
            </a:r>
            <a:r>
              <a:rPr lang="ru-RU" sz="1600" dirty="0" err="1"/>
              <a:t>кедергілердің</a:t>
            </a:r>
            <a:r>
              <a:rPr lang="ru-RU" sz="1600" dirty="0"/>
              <a:t> </a:t>
            </a:r>
            <a:r>
              <a:rPr lang="ru-RU" sz="1600" dirty="0" err="1"/>
              <a:t>жазбаша</a:t>
            </a:r>
            <a:r>
              <a:rPr lang="ru-RU" sz="1600" dirty="0"/>
              <a:t> </a:t>
            </a:r>
            <a:r>
              <a:rPr lang="ru-RU" sz="1600" dirty="0" err="1"/>
              <a:t>негіздемесі</a:t>
            </a:r>
            <a:r>
              <a:rPr lang="ru-RU" sz="1600" dirty="0"/>
              <a:t>; </a:t>
            </a:r>
            <a:endParaRPr lang="ru-RU" sz="1600" dirty="0" smtClean="0"/>
          </a:p>
          <a:p>
            <a:r>
              <a:rPr lang="ru-RU" sz="1600" dirty="0" err="1" smtClean="0"/>
              <a:t>ұйым</a:t>
            </a:r>
            <a:r>
              <a:rPr lang="ru-RU" sz="1600" dirty="0" smtClean="0"/>
              <a:t> </a:t>
            </a:r>
            <a:r>
              <a:rPr lang="ru-RU" sz="1600" dirty="0" err="1"/>
              <a:t>қызметінің</a:t>
            </a:r>
            <a:r>
              <a:rPr lang="ru-RU" sz="1600" dirty="0"/>
              <a:t> </a:t>
            </a:r>
            <a:r>
              <a:rPr lang="ru-RU" sz="1600" dirty="0" err="1"/>
              <a:t>есептелген</a:t>
            </a:r>
            <a:r>
              <a:rPr lang="ru-RU" sz="1600" dirty="0"/>
              <a:t> </a:t>
            </a:r>
            <a:r>
              <a:rPr lang="ru-RU" sz="1600" dirty="0" err="1"/>
              <a:t>көрсеткіштерінен</a:t>
            </a:r>
            <a:r>
              <a:rPr lang="ru-RU" sz="1600" dirty="0"/>
              <a:t> </a:t>
            </a:r>
            <a:r>
              <a:rPr lang="ru-RU" sz="1600" dirty="0" err="1"/>
              <a:t>күрт</a:t>
            </a:r>
            <a:r>
              <a:rPr lang="ru-RU" sz="1600" dirty="0"/>
              <a:t> </a:t>
            </a:r>
            <a:r>
              <a:rPr lang="ru-RU" sz="1600" dirty="0" err="1"/>
              <a:t>ауытқудың</a:t>
            </a:r>
            <a:r>
              <a:rPr lang="ru-RU" sz="1600" dirty="0"/>
              <a:t> </a:t>
            </a:r>
            <a:r>
              <a:rPr lang="ru-RU" sz="1600" dirty="0" err="1"/>
              <a:t>мүмкін</a:t>
            </a:r>
            <a:r>
              <a:rPr lang="ru-RU" sz="1600" dirty="0"/>
              <a:t> </a:t>
            </a:r>
            <a:r>
              <a:rPr lang="ru-RU" sz="1600" dirty="0" err="1"/>
              <a:t>болатын</a:t>
            </a:r>
            <a:r>
              <a:rPr lang="ru-RU" sz="1600" dirty="0"/>
              <a:t> </a:t>
            </a:r>
            <a:r>
              <a:rPr lang="ru-RU" sz="1600" dirty="0" err="1"/>
              <a:t>себептерінің</a:t>
            </a:r>
            <a:r>
              <a:rPr lang="ru-RU" sz="1600" dirty="0"/>
              <a:t> </a:t>
            </a:r>
            <a:r>
              <a:rPr lang="ru-RU" sz="1600" dirty="0" err="1"/>
              <a:t>нұсқалары</a:t>
            </a:r>
            <a:r>
              <a:rPr lang="ru-RU" sz="1600" dirty="0"/>
              <a:t>, </a:t>
            </a:r>
            <a:r>
              <a:rPr lang="ru-RU" sz="1600" dirty="0" err="1"/>
              <a:t>қолданылатын</a:t>
            </a:r>
            <a:r>
              <a:rPr lang="ru-RU" sz="1600" dirty="0"/>
              <a:t> </a:t>
            </a:r>
            <a:r>
              <a:rPr lang="ru-RU" sz="1600" dirty="0" err="1"/>
              <a:t>шаралардың</a:t>
            </a:r>
            <a:r>
              <a:rPr lang="ru-RU" sz="1600" dirty="0"/>
              <a:t> </a:t>
            </a:r>
            <a:r>
              <a:rPr lang="ru-RU" sz="1600" dirty="0" err="1"/>
              <a:t>тиімділігін</a:t>
            </a:r>
            <a:r>
              <a:rPr lang="ru-RU" sz="1600" dirty="0"/>
              <a:t> </a:t>
            </a:r>
            <a:r>
              <a:rPr lang="ru-RU" sz="1600" dirty="0" err="1"/>
              <a:t>болжау</a:t>
            </a:r>
            <a:r>
              <a:rPr lang="ru-RU" sz="1600" dirty="0"/>
              <a:t>, </a:t>
            </a:r>
            <a:r>
              <a:rPr lang="ru-RU" sz="1600" dirty="0" err="1"/>
              <a:t>әртүрлі</a:t>
            </a:r>
            <a:r>
              <a:rPr lang="ru-RU" sz="1600" dirty="0"/>
              <a:t> </a:t>
            </a:r>
            <a:r>
              <a:rPr lang="ru-RU" sz="1600" dirty="0" err="1"/>
              <a:t>іс-қимыл</a:t>
            </a:r>
            <a:r>
              <a:rPr lang="ru-RU" sz="1600" dirty="0"/>
              <a:t> </a:t>
            </a:r>
            <a:r>
              <a:rPr lang="ru-RU" sz="1600" dirty="0" err="1"/>
              <a:t>бағдарламаларының</a:t>
            </a:r>
            <a:r>
              <a:rPr lang="ru-RU" sz="1600" dirty="0"/>
              <a:t> </a:t>
            </a:r>
            <a:r>
              <a:rPr lang="ru-RU" sz="1600" dirty="0" err="1"/>
              <a:t>тәуекелдерін</a:t>
            </a:r>
            <a:r>
              <a:rPr lang="ru-RU" sz="1600" dirty="0"/>
              <a:t> </a:t>
            </a:r>
            <a:r>
              <a:rPr lang="ru-RU" sz="1600" dirty="0" err="1"/>
              <a:t>бағалау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6407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FF0000"/>
                </a:solidFill>
              </a:rPr>
              <a:t>7. </a:t>
            </a:r>
            <a:r>
              <a:rPr lang="ru-RU" sz="2700" dirty="0" err="1">
                <a:solidFill>
                  <a:srgbClr val="FF0000"/>
                </a:solidFill>
              </a:rPr>
              <a:t>Жасалған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салықтық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стратегияның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тиімділігін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err="1">
                <a:solidFill>
                  <a:srgbClr val="FF0000"/>
                </a:solidFill>
              </a:rPr>
              <a:t>бағалау</a:t>
            </a:r>
            <a:r>
              <a:rPr lang="ru-RU" sz="2700" dirty="0">
                <a:solidFill>
                  <a:srgbClr val="FF0000"/>
                </a:solidFill>
              </a:rPr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Ол</a:t>
            </a:r>
            <a:r>
              <a:rPr lang="ru-RU" sz="1400" dirty="0" smtClean="0"/>
              <a:t> </a:t>
            </a:r>
            <a:r>
              <a:rPr lang="ru-RU" sz="1400" dirty="0" err="1"/>
              <a:t>кәсіпорындағы</a:t>
            </a:r>
            <a:r>
              <a:rPr lang="ru-RU" sz="1400" dirty="0"/>
              <a:t> </a:t>
            </a:r>
            <a:r>
              <a:rPr lang="ru-RU" sz="1400" dirty="0" err="1"/>
              <a:t>стратегиялық</a:t>
            </a:r>
            <a:r>
              <a:rPr lang="ru-RU" sz="1400" dirty="0"/>
              <a:t> </a:t>
            </a:r>
            <a:r>
              <a:rPr lang="ru-RU" sz="1400" dirty="0" err="1"/>
              <a:t>салықтық</a:t>
            </a:r>
            <a:r>
              <a:rPr lang="ru-RU" sz="1400" dirty="0"/>
              <a:t> </a:t>
            </a:r>
            <a:r>
              <a:rPr lang="ru-RU" sz="1400" dirty="0" err="1"/>
              <a:t>жоспарлаудың</a:t>
            </a:r>
            <a:r>
              <a:rPr lang="ru-RU" sz="1400" dirty="0"/>
              <a:t> </a:t>
            </a:r>
            <a:r>
              <a:rPr lang="ru-RU" sz="1400" dirty="0" err="1"/>
              <a:t>соңғы</a:t>
            </a:r>
            <a:r>
              <a:rPr lang="ru-RU" sz="1400" dirty="0"/>
              <a:t> </a:t>
            </a:r>
            <a:r>
              <a:rPr lang="ru-RU" sz="1400" dirty="0" err="1"/>
              <a:t>кезеңі</a:t>
            </a:r>
            <a:r>
              <a:rPr lang="ru-RU" sz="1400" dirty="0"/>
              <a:t> </a:t>
            </a:r>
            <a:r>
              <a:rPr lang="ru-RU" sz="1400" dirty="0" err="1"/>
              <a:t>болып</a:t>
            </a:r>
            <a:r>
              <a:rPr lang="ru-RU" sz="1400" dirty="0"/>
              <a:t> </a:t>
            </a:r>
            <a:r>
              <a:rPr lang="ru-RU" sz="1400" dirty="0" err="1"/>
              <a:t>табылады</a:t>
            </a:r>
            <a:r>
              <a:rPr lang="ru-RU" sz="1400" dirty="0"/>
              <a:t> </a:t>
            </a:r>
            <a:r>
              <a:rPr lang="ru-RU" sz="1400" dirty="0" err="1"/>
              <a:t>және</a:t>
            </a:r>
            <a:r>
              <a:rPr lang="ru-RU" sz="1400" dirty="0"/>
              <a:t> </a:t>
            </a:r>
            <a:r>
              <a:rPr lang="ru-RU" sz="1400" dirty="0" err="1"/>
              <a:t>келесі</a:t>
            </a:r>
            <a:r>
              <a:rPr lang="ru-RU" sz="1400" dirty="0"/>
              <a:t> </a:t>
            </a:r>
            <a:r>
              <a:rPr lang="ru-RU" sz="1400" dirty="0" err="1"/>
              <a:t>негізгі</a:t>
            </a:r>
            <a:r>
              <a:rPr lang="ru-RU" sz="1400" dirty="0"/>
              <a:t> </a:t>
            </a:r>
            <a:r>
              <a:rPr lang="ru-RU" sz="1400" dirty="0" err="1"/>
              <a:t>параметрлер</a:t>
            </a:r>
            <a:r>
              <a:rPr lang="ru-RU" sz="1400" dirty="0"/>
              <a:t> </a:t>
            </a:r>
            <a:r>
              <a:rPr lang="ru-RU" sz="1400" dirty="0" err="1"/>
              <a:t>бойынша</a:t>
            </a:r>
            <a:r>
              <a:rPr lang="ru-RU" sz="1400" dirty="0"/>
              <a:t> </a:t>
            </a:r>
            <a:r>
              <a:rPr lang="ru-RU" sz="1400" dirty="0" err="1"/>
              <a:t>жүзеге</a:t>
            </a:r>
            <a:r>
              <a:rPr lang="ru-RU" sz="1400" dirty="0"/>
              <a:t> </a:t>
            </a:r>
            <a:r>
              <a:rPr lang="ru-RU" sz="1400" dirty="0" err="1"/>
              <a:t>асырылады</a:t>
            </a:r>
            <a:r>
              <a:rPr lang="ru-RU" sz="1400" dirty="0"/>
              <a:t>: </a:t>
            </a:r>
            <a:endParaRPr lang="ru-RU" sz="1400" dirty="0" smtClean="0"/>
          </a:p>
          <a:p>
            <a:r>
              <a:rPr lang="ru-RU" sz="1400" dirty="0" smtClean="0"/>
              <a:t>- </a:t>
            </a:r>
            <a:r>
              <a:rPr lang="ru-RU" sz="1400" dirty="0" err="1"/>
              <a:t>кәсіпорынның</a:t>
            </a:r>
            <a:r>
              <a:rPr lang="ru-RU" sz="1400" dirty="0"/>
              <a:t>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стратегиясының</a:t>
            </a:r>
            <a:r>
              <a:rPr lang="ru-RU" sz="1400" dirty="0"/>
              <a:t> </a:t>
            </a:r>
            <a:r>
              <a:rPr lang="ru-RU" sz="1400" dirty="0" err="1"/>
              <a:t>оның</a:t>
            </a:r>
            <a:r>
              <a:rPr lang="ru-RU" sz="1400" dirty="0"/>
              <a:t> </a:t>
            </a:r>
            <a:r>
              <a:rPr lang="ru-RU" sz="1400" dirty="0" err="1"/>
              <a:t>дамуының</a:t>
            </a:r>
            <a:r>
              <a:rPr lang="ru-RU" sz="1400" dirty="0"/>
              <a:t> </a:t>
            </a:r>
            <a:r>
              <a:rPr lang="ru-RU" sz="1400" dirty="0" err="1"/>
              <a:t>жалпы</a:t>
            </a:r>
            <a:r>
              <a:rPr lang="ru-RU" sz="1400" dirty="0"/>
              <a:t> </a:t>
            </a:r>
            <a:r>
              <a:rPr lang="ru-RU" sz="1400" dirty="0" err="1"/>
              <a:t>стратегиясымен</a:t>
            </a:r>
            <a:r>
              <a:rPr lang="ru-RU" sz="1400" dirty="0"/>
              <a:t> </a:t>
            </a:r>
            <a:r>
              <a:rPr lang="ru-RU" sz="1400" dirty="0" err="1"/>
              <a:t>сәйкестігі</a:t>
            </a:r>
            <a:r>
              <a:rPr lang="ru-RU" sz="1400" dirty="0"/>
              <a:t>. </a:t>
            </a:r>
            <a:r>
              <a:rPr lang="ru-RU" sz="1400" dirty="0" err="1"/>
              <a:t>Мұндай</a:t>
            </a:r>
            <a:r>
              <a:rPr lang="ru-RU" sz="1400" dirty="0"/>
              <a:t> </a:t>
            </a:r>
            <a:r>
              <a:rPr lang="ru-RU" sz="1400" dirty="0" err="1"/>
              <a:t>бағалау</a:t>
            </a:r>
            <a:r>
              <a:rPr lang="ru-RU" sz="1400" dirty="0"/>
              <a:t> </a:t>
            </a:r>
            <a:r>
              <a:rPr lang="ru-RU" sz="1400" dirty="0" err="1"/>
              <a:t>барысында</a:t>
            </a:r>
            <a:r>
              <a:rPr lang="ru-RU" sz="1400" dirty="0"/>
              <a:t> осы </a:t>
            </a:r>
            <a:r>
              <a:rPr lang="ru-RU" sz="1400" dirty="0" err="1"/>
              <a:t>стратегияларды</a:t>
            </a:r>
            <a:r>
              <a:rPr lang="ru-RU" sz="1400" dirty="0"/>
              <a:t> </a:t>
            </a:r>
            <a:r>
              <a:rPr lang="ru-RU" sz="1400" dirty="0" err="1"/>
              <a:t>жүзеге</a:t>
            </a:r>
            <a:r>
              <a:rPr lang="ru-RU" sz="1400" dirty="0"/>
              <a:t> </a:t>
            </a:r>
            <a:r>
              <a:rPr lang="ru-RU" sz="1400" dirty="0" err="1"/>
              <a:t>асырудағы</a:t>
            </a:r>
            <a:r>
              <a:rPr lang="ru-RU" sz="1400" dirty="0"/>
              <a:t> </a:t>
            </a:r>
            <a:r>
              <a:rPr lang="ru-RU" sz="1400" dirty="0" err="1"/>
              <a:t>мақсаттардың</a:t>
            </a:r>
            <a:r>
              <a:rPr lang="ru-RU" sz="1400" dirty="0"/>
              <a:t>, </a:t>
            </a:r>
            <a:r>
              <a:rPr lang="ru-RU" sz="1400" dirty="0" err="1"/>
              <a:t>бағыттардың</a:t>
            </a:r>
            <a:r>
              <a:rPr lang="ru-RU" sz="1400" dirty="0"/>
              <a:t> </a:t>
            </a:r>
            <a:r>
              <a:rPr lang="ru-RU" sz="1400" dirty="0" err="1"/>
              <a:t>және</a:t>
            </a:r>
            <a:r>
              <a:rPr lang="ru-RU" sz="1400" dirty="0"/>
              <a:t> </a:t>
            </a:r>
            <a:r>
              <a:rPr lang="ru-RU" sz="1400" dirty="0" err="1"/>
              <a:t>кезеңдердің</a:t>
            </a:r>
            <a:r>
              <a:rPr lang="ru-RU" sz="1400" dirty="0"/>
              <a:t> </a:t>
            </a:r>
            <a:r>
              <a:rPr lang="ru-RU" sz="1400" dirty="0" err="1"/>
              <a:t>сәйкестік</a:t>
            </a:r>
            <a:r>
              <a:rPr lang="ru-RU" sz="1400" dirty="0"/>
              <a:t> </a:t>
            </a:r>
            <a:r>
              <a:rPr lang="ru-RU" sz="1400" dirty="0" err="1"/>
              <a:t>дәрежесі</a:t>
            </a:r>
            <a:r>
              <a:rPr lang="ru-RU" sz="1400" dirty="0"/>
              <a:t> </a:t>
            </a:r>
            <a:r>
              <a:rPr lang="ru-RU" sz="1400" dirty="0" err="1"/>
              <a:t>анықталады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</a:t>
            </a:r>
            <a:r>
              <a:rPr lang="ru-RU" sz="1400" dirty="0" err="1"/>
              <a:t>кәсіпорынның</a:t>
            </a:r>
            <a:r>
              <a:rPr lang="ru-RU" sz="1400" dirty="0"/>
              <a:t>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стратегиясының</a:t>
            </a:r>
            <a:r>
              <a:rPr lang="ru-RU" sz="1400" dirty="0"/>
              <a:t> </a:t>
            </a:r>
            <a:r>
              <a:rPr lang="ru-RU" sz="1400" dirty="0" err="1"/>
              <a:t>сыртқы</a:t>
            </a:r>
            <a:r>
              <a:rPr lang="ru-RU" sz="1400" dirty="0"/>
              <a:t> </a:t>
            </a:r>
            <a:r>
              <a:rPr lang="ru-RU" sz="1400" dirty="0" err="1"/>
              <a:t>ортадағы</a:t>
            </a:r>
            <a:r>
              <a:rPr lang="ru-RU" sz="1400" dirty="0"/>
              <a:t> </a:t>
            </a:r>
            <a:r>
              <a:rPr lang="ru-RU" sz="1400" dirty="0" err="1"/>
              <a:t>күтілетін</a:t>
            </a:r>
            <a:r>
              <a:rPr lang="ru-RU" sz="1400" dirty="0"/>
              <a:t> </a:t>
            </a:r>
            <a:r>
              <a:rPr lang="ru-RU" sz="1400" dirty="0" err="1"/>
              <a:t>өзгерістерге</a:t>
            </a:r>
            <a:r>
              <a:rPr lang="ru-RU" sz="1400" dirty="0"/>
              <a:t> </a:t>
            </a:r>
            <a:r>
              <a:rPr lang="ru-RU" sz="1400" dirty="0" err="1"/>
              <a:t>сәйкестігі</a:t>
            </a:r>
            <a:r>
              <a:rPr lang="ru-RU" sz="1400" dirty="0"/>
              <a:t>. </a:t>
            </a:r>
            <a:r>
              <a:rPr lang="ru-RU" sz="1400" dirty="0" err="1"/>
              <a:t>Бұл</a:t>
            </a:r>
            <a:r>
              <a:rPr lang="ru-RU" sz="1400" dirty="0"/>
              <a:t> </a:t>
            </a:r>
            <a:r>
              <a:rPr lang="ru-RU" sz="1400" dirty="0" err="1"/>
              <a:t>бағалау</a:t>
            </a:r>
            <a:r>
              <a:rPr lang="ru-RU" sz="1400" dirty="0"/>
              <a:t> </a:t>
            </a:r>
            <a:r>
              <a:rPr lang="ru-RU" sz="1400" dirty="0" err="1"/>
              <a:t>процесінде</a:t>
            </a:r>
            <a:r>
              <a:rPr lang="ru-RU" sz="1400" dirty="0"/>
              <a:t> </a:t>
            </a:r>
            <a:r>
              <a:rPr lang="ru-RU" sz="1400" dirty="0" err="1"/>
              <a:t>әзірленген</a:t>
            </a:r>
            <a:r>
              <a:rPr lang="ru-RU" sz="1400" dirty="0"/>
              <a:t>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стратегиясының</a:t>
            </a:r>
            <a:r>
              <a:rPr lang="ru-RU" sz="1400" dirty="0"/>
              <a:t> ел </a:t>
            </a:r>
            <a:r>
              <a:rPr lang="ru-RU" sz="1400" dirty="0" err="1"/>
              <a:t>экономикасының</a:t>
            </a:r>
            <a:r>
              <a:rPr lang="ru-RU" sz="1400" dirty="0"/>
              <a:t> </a:t>
            </a:r>
            <a:r>
              <a:rPr lang="ru-RU" sz="1400" dirty="0" err="1"/>
              <a:t>болжамды</a:t>
            </a:r>
            <a:r>
              <a:rPr lang="ru-RU" sz="1400" dirty="0"/>
              <a:t> </a:t>
            </a:r>
            <a:r>
              <a:rPr lang="ru-RU" sz="1400" dirty="0" err="1"/>
              <a:t>дамуына</a:t>
            </a:r>
            <a:r>
              <a:rPr lang="ru-RU" sz="1400" dirty="0"/>
              <a:t>, </a:t>
            </a:r>
            <a:r>
              <a:rPr lang="ru-RU" sz="1400" dirty="0" err="1"/>
              <a:t>мемлекеттің</a:t>
            </a:r>
            <a:r>
              <a:rPr lang="ru-RU" sz="1400" dirty="0"/>
              <a:t>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саясатындағы</a:t>
            </a:r>
            <a:r>
              <a:rPr lang="ru-RU" sz="1400" dirty="0"/>
              <a:t> </a:t>
            </a:r>
            <a:r>
              <a:rPr lang="ru-RU" sz="1400" dirty="0" err="1"/>
              <a:t>өзгерістерге</a:t>
            </a:r>
            <a:r>
              <a:rPr lang="ru-RU" sz="1400" dirty="0"/>
              <a:t> </a:t>
            </a:r>
            <a:r>
              <a:rPr lang="ru-RU" sz="1400" dirty="0" err="1"/>
              <a:t>және</a:t>
            </a:r>
            <a:r>
              <a:rPr lang="ru-RU" sz="1400" dirty="0"/>
              <a:t> </a:t>
            </a:r>
            <a:r>
              <a:rPr lang="ru-RU" sz="1400" dirty="0" err="1"/>
              <a:t>оның</a:t>
            </a:r>
            <a:r>
              <a:rPr lang="ru-RU" sz="1400" dirty="0"/>
              <a:t> </a:t>
            </a:r>
            <a:r>
              <a:rPr lang="ru-RU" sz="1400" dirty="0" err="1"/>
              <a:t>жекелеген</a:t>
            </a:r>
            <a:r>
              <a:rPr lang="ru-RU" sz="1400" dirty="0"/>
              <a:t> </a:t>
            </a:r>
            <a:r>
              <a:rPr lang="ru-RU" sz="1400" dirty="0" err="1"/>
              <a:t>сегменттері</a:t>
            </a:r>
            <a:r>
              <a:rPr lang="ru-RU" sz="1400" dirty="0"/>
              <a:t> </a:t>
            </a:r>
            <a:r>
              <a:rPr lang="ru-RU" sz="1400" dirty="0" err="1"/>
              <a:t>контекстіндегі</a:t>
            </a:r>
            <a:r>
              <a:rPr lang="ru-RU" sz="1400" dirty="0"/>
              <a:t> </a:t>
            </a:r>
            <a:r>
              <a:rPr lang="ru-RU" sz="1400" dirty="0" err="1"/>
              <a:t>қаржы</a:t>
            </a:r>
            <a:r>
              <a:rPr lang="ru-RU" sz="1400" dirty="0"/>
              <a:t> </a:t>
            </a:r>
            <a:r>
              <a:rPr lang="ru-RU" sz="1400" dirty="0" err="1"/>
              <a:t>нарығының</a:t>
            </a:r>
            <a:r>
              <a:rPr lang="ru-RU" sz="1400" dirty="0"/>
              <a:t> </a:t>
            </a:r>
            <a:r>
              <a:rPr lang="ru-RU" sz="1400" dirty="0" err="1"/>
              <a:t>конъюнктурасына</a:t>
            </a:r>
            <a:r>
              <a:rPr lang="ru-RU" sz="1400" dirty="0"/>
              <a:t> </a:t>
            </a:r>
            <a:r>
              <a:rPr lang="ru-RU" sz="1400" dirty="0" err="1"/>
              <a:t>қаншалықты</a:t>
            </a:r>
            <a:r>
              <a:rPr lang="ru-RU" sz="1400" dirty="0"/>
              <a:t> </a:t>
            </a:r>
            <a:r>
              <a:rPr lang="ru-RU" sz="1400" dirty="0" err="1"/>
              <a:t>сәйкес</a:t>
            </a:r>
            <a:r>
              <a:rPr lang="ru-RU" sz="1400" dirty="0"/>
              <a:t> </a:t>
            </a:r>
            <a:r>
              <a:rPr lang="ru-RU" sz="1400" dirty="0" err="1"/>
              <a:t>келетіні</a:t>
            </a:r>
            <a:r>
              <a:rPr lang="ru-RU" sz="1400" dirty="0"/>
              <a:t> </a:t>
            </a:r>
            <a:r>
              <a:rPr lang="ru-RU" sz="1400" dirty="0" err="1"/>
              <a:t>анықталады</a:t>
            </a:r>
            <a:r>
              <a:rPr lang="ru-RU" sz="1400" dirty="0"/>
              <a:t>; </a:t>
            </a:r>
            <a:endParaRPr lang="ru-RU" sz="1400" dirty="0" smtClean="0"/>
          </a:p>
          <a:p>
            <a:r>
              <a:rPr lang="ru-RU" sz="1400" dirty="0" smtClean="0"/>
              <a:t>-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стратегиясының</a:t>
            </a:r>
            <a:r>
              <a:rPr lang="ru-RU" sz="1400" dirty="0"/>
              <a:t> </a:t>
            </a:r>
            <a:r>
              <a:rPr lang="ru-RU" sz="1400" dirty="0" err="1"/>
              <a:t>ішкі</a:t>
            </a:r>
            <a:r>
              <a:rPr lang="ru-RU" sz="1400" dirty="0"/>
              <a:t> балансы. </a:t>
            </a:r>
            <a:r>
              <a:rPr lang="ru-RU" sz="1400" dirty="0" err="1"/>
              <a:t>Мұндай</a:t>
            </a:r>
            <a:r>
              <a:rPr lang="ru-RU" sz="1400" dirty="0"/>
              <a:t> </a:t>
            </a:r>
            <a:r>
              <a:rPr lang="ru-RU" sz="1400" dirty="0" err="1"/>
              <a:t>бағалауды</a:t>
            </a:r>
            <a:r>
              <a:rPr lang="ru-RU" sz="1400" dirty="0"/>
              <a:t> </a:t>
            </a:r>
            <a:r>
              <a:rPr lang="ru-RU" sz="1400" dirty="0" err="1"/>
              <a:t>жүргізген</a:t>
            </a:r>
            <a:r>
              <a:rPr lang="ru-RU" sz="1400" dirty="0"/>
              <a:t> </a:t>
            </a:r>
            <a:r>
              <a:rPr lang="ru-RU" sz="1400" dirty="0" err="1"/>
              <a:t>кезде</a:t>
            </a:r>
            <a:r>
              <a:rPr lang="ru-RU" sz="1400" dirty="0"/>
              <a:t> </a:t>
            </a:r>
            <a:r>
              <a:rPr lang="ru-RU" sz="1400" dirty="0" err="1"/>
              <a:t>алдағы</a:t>
            </a:r>
            <a:r>
              <a:rPr lang="ru-RU" sz="1400" dirty="0"/>
              <a:t> </a:t>
            </a:r>
            <a:r>
              <a:rPr lang="ru-RU" sz="1400" dirty="0" err="1"/>
              <a:t>салықтық</a:t>
            </a:r>
            <a:r>
              <a:rPr lang="ru-RU" sz="1400" dirty="0"/>
              <a:t> </a:t>
            </a:r>
            <a:r>
              <a:rPr lang="ru-RU" sz="1400" dirty="0" err="1"/>
              <a:t>жоспарлау</a:t>
            </a:r>
            <a:r>
              <a:rPr lang="ru-RU" sz="1400" dirty="0"/>
              <a:t> </a:t>
            </a:r>
            <a:r>
              <a:rPr lang="ru-RU" sz="1400" dirty="0" err="1"/>
              <a:t>іс-шараларының</a:t>
            </a:r>
            <a:r>
              <a:rPr lang="ru-RU" sz="1400" dirty="0"/>
              <a:t> </a:t>
            </a:r>
            <a:r>
              <a:rPr lang="ru-RU" sz="1400" dirty="0" err="1"/>
              <a:t>жеке</a:t>
            </a:r>
            <a:r>
              <a:rPr lang="ru-RU" sz="1400" dirty="0"/>
              <a:t> </a:t>
            </a:r>
            <a:r>
              <a:rPr lang="ru-RU" sz="1400" dirty="0" err="1"/>
              <a:t>мақсаттары</a:t>
            </a:r>
            <a:r>
              <a:rPr lang="ru-RU" sz="1400" dirty="0"/>
              <a:t> мен </a:t>
            </a:r>
            <a:r>
              <a:rPr lang="ru-RU" sz="1400" dirty="0" err="1"/>
              <a:t>мақсатты</a:t>
            </a:r>
            <a:r>
              <a:rPr lang="ru-RU" sz="1400" dirty="0"/>
              <a:t> </a:t>
            </a:r>
            <a:r>
              <a:rPr lang="ru-RU" sz="1400" dirty="0" err="1"/>
              <a:t>стратегиялық</a:t>
            </a:r>
            <a:r>
              <a:rPr lang="ru-RU" sz="1400" dirty="0"/>
              <a:t> </a:t>
            </a:r>
            <a:r>
              <a:rPr lang="ru-RU" sz="1400" dirty="0" err="1"/>
              <a:t>стандарттары</a:t>
            </a:r>
            <a:r>
              <a:rPr lang="ru-RU" sz="1400" dirty="0"/>
              <a:t> </a:t>
            </a:r>
            <a:r>
              <a:rPr lang="ru-RU" sz="1400" dirty="0" err="1"/>
              <a:t>бір-бірімен</a:t>
            </a:r>
            <a:r>
              <a:rPr lang="ru-RU" sz="1400" dirty="0"/>
              <a:t> </a:t>
            </a:r>
            <a:r>
              <a:rPr lang="ru-RU" sz="1400" dirty="0" err="1"/>
              <a:t>қаншалықты</a:t>
            </a:r>
            <a:r>
              <a:rPr lang="ru-RU" sz="1400" dirty="0"/>
              <a:t> </a:t>
            </a:r>
            <a:r>
              <a:rPr lang="ru-RU" sz="1400" dirty="0" err="1"/>
              <a:t>сәйкес</a:t>
            </a:r>
            <a:r>
              <a:rPr lang="ru-RU" sz="1400" dirty="0"/>
              <a:t> </a:t>
            </a:r>
            <a:r>
              <a:rPr lang="ru-RU" sz="1400" dirty="0" err="1"/>
              <a:t>келетіні</a:t>
            </a:r>
            <a:r>
              <a:rPr lang="ru-RU" sz="1400" dirty="0"/>
              <a:t> </a:t>
            </a:r>
            <a:r>
              <a:rPr lang="ru-RU" sz="1400" dirty="0" err="1"/>
              <a:t>анықталады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-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стратегиясының</a:t>
            </a:r>
            <a:r>
              <a:rPr lang="ru-RU" sz="1400" dirty="0"/>
              <a:t> </a:t>
            </a:r>
            <a:r>
              <a:rPr lang="ru-RU" sz="1400" dirty="0" err="1"/>
              <a:t>орындылығы</a:t>
            </a:r>
            <a:r>
              <a:rPr lang="ru-RU" sz="1400" dirty="0"/>
              <a:t>. </a:t>
            </a:r>
            <a:r>
              <a:rPr lang="ru-RU" sz="1400" dirty="0" err="1"/>
              <a:t>Мұндай</a:t>
            </a:r>
            <a:r>
              <a:rPr lang="ru-RU" sz="1400" dirty="0"/>
              <a:t> </a:t>
            </a:r>
            <a:r>
              <a:rPr lang="ru-RU" sz="1400" dirty="0" err="1"/>
              <a:t>бағалау</a:t>
            </a:r>
            <a:r>
              <a:rPr lang="ru-RU" sz="1400" dirty="0"/>
              <a:t> </a:t>
            </a:r>
            <a:r>
              <a:rPr lang="ru-RU" sz="1400" dirty="0" err="1"/>
              <a:t>процесінде</a:t>
            </a:r>
            <a:r>
              <a:rPr lang="ru-RU" sz="1400" dirty="0"/>
              <a:t>, </a:t>
            </a:r>
            <a:r>
              <a:rPr lang="ru-RU" sz="1400" dirty="0" err="1"/>
              <a:t>ең</a:t>
            </a:r>
            <a:r>
              <a:rPr lang="ru-RU" sz="1400" dirty="0"/>
              <a:t> </a:t>
            </a:r>
            <a:r>
              <a:rPr lang="ru-RU" sz="1400" dirty="0" err="1"/>
              <a:t>алдымен</a:t>
            </a:r>
            <a:r>
              <a:rPr lang="ru-RU" sz="1400" dirty="0"/>
              <a:t>, </a:t>
            </a:r>
            <a:r>
              <a:rPr lang="ru-RU" sz="1400" dirty="0" err="1"/>
              <a:t>салықтық</a:t>
            </a:r>
            <a:r>
              <a:rPr lang="ru-RU" sz="1400" dirty="0"/>
              <a:t> </a:t>
            </a:r>
            <a:r>
              <a:rPr lang="ru-RU" sz="1400" dirty="0" err="1"/>
              <a:t>жоспарлаудың</a:t>
            </a:r>
            <a:r>
              <a:rPr lang="ru-RU" sz="1400" dirty="0"/>
              <a:t> </a:t>
            </a:r>
            <a:r>
              <a:rPr lang="ru-RU" sz="1400" dirty="0" err="1"/>
              <a:t>алға</a:t>
            </a:r>
            <a:r>
              <a:rPr lang="ru-RU" sz="1400" dirty="0"/>
              <a:t> </a:t>
            </a:r>
            <a:r>
              <a:rPr lang="ru-RU" sz="1400" dirty="0" err="1"/>
              <a:t>қойылған</a:t>
            </a:r>
            <a:r>
              <a:rPr lang="ru-RU" sz="1400" dirty="0"/>
              <a:t> </a:t>
            </a:r>
            <a:r>
              <a:rPr lang="ru-RU" sz="1400" dirty="0" err="1"/>
              <a:t>міндеттерін</a:t>
            </a:r>
            <a:r>
              <a:rPr lang="ru-RU" sz="1400" dirty="0"/>
              <a:t> </a:t>
            </a:r>
            <a:r>
              <a:rPr lang="ru-RU" sz="1400" dirty="0" err="1"/>
              <a:t>шешу</a:t>
            </a:r>
            <a:r>
              <a:rPr lang="ru-RU" sz="1400" dirty="0"/>
              <a:t> </a:t>
            </a:r>
            <a:r>
              <a:rPr lang="ru-RU" sz="1400" dirty="0" err="1"/>
              <a:t>үшін</a:t>
            </a:r>
            <a:r>
              <a:rPr lang="ru-RU" sz="1400" dirty="0"/>
              <a:t> </a:t>
            </a:r>
            <a:r>
              <a:rPr lang="ru-RU" sz="1400" dirty="0" err="1"/>
              <a:t>кәсіпорынның</a:t>
            </a:r>
            <a:r>
              <a:rPr lang="ru-RU" sz="1400" dirty="0"/>
              <a:t> </a:t>
            </a:r>
            <a:r>
              <a:rPr lang="ru-RU" sz="1400" dirty="0" err="1"/>
              <a:t>қаржылық</a:t>
            </a:r>
            <a:r>
              <a:rPr lang="ru-RU" sz="1400" dirty="0"/>
              <a:t>, </a:t>
            </a:r>
            <a:r>
              <a:rPr lang="ru-RU" sz="1400" dirty="0" err="1"/>
              <a:t>интеллектуалдық</a:t>
            </a:r>
            <a:r>
              <a:rPr lang="ru-RU" sz="1400" dirty="0"/>
              <a:t>, </a:t>
            </a:r>
            <a:r>
              <a:rPr lang="ru-RU" sz="1400" dirty="0" err="1"/>
              <a:t>техникалық</a:t>
            </a:r>
            <a:r>
              <a:rPr lang="ru-RU" sz="1400" dirty="0"/>
              <a:t> </a:t>
            </a:r>
            <a:r>
              <a:rPr lang="ru-RU" sz="1400" dirty="0" err="1"/>
              <a:t>және</a:t>
            </a:r>
            <a:r>
              <a:rPr lang="ru-RU" sz="1400" dirty="0"/>
              <a:t> </a:t>
            </a:r>
            <a:r>
              <a:rPr lang="ru-RU" sz="1400" dirty="0" err="1"/>
              <a:t>ұйымдастырушылық</a:t>
            </a:r>
            <a:r>
              <a:rPr lang="ru-RU" sz="1400" dirty="0"/>
              <a:t> </a:t>
            </a:r>
            <a:r>
              <a:rPr lang="ru-RU" sz="1400" dirty="0" err="1"/>
              <a:t>ресурстарын</a:t>
            </a:r>
            <a:r>
              <a:rPr lang="ru-RU" sz="1400" dirty="0"/>
              <a:t> </a:t>
            </a:r>
            <a:r>
              <a:rPr lang="ru-RU" sz="1400" dirty="0" err="1"/>
              <a:t>қалыптастырудағы</a:t>
            </a:r>
            <a:r>
              <a:rPr lang="ru-RU" sz="1400" dirty="0"/>
              <a:t> </a:t>
            </a:r>
            <a:r>
              <a:rPr lang="ru-RU" sz="1400" dirty="0" err="1"/>
              <a:t>әлеуетті</a:t>
            </a:r>
            <a:r>
              <a:rPr lang="ru-RU" sz="1400" dirty="0"/>
              <a:t> </a:t>
            </a:r>
            <a:r>
              <a:rPr lang="ru-RU" sz="1400" dirty="0" err="1"/>
              <a:t>мүмкіндіктері</a:t>
            </a:r>
            <a:r>
              <a:rPr lang="ru-RU" sz="1400" dirty="0"/>
              <a:t> </a:t>
            </a:r>
            <a:r>
              <a:rPr lang="ru-RU" sz="1400" dirty="0" err="1"/>
              <a:t>қарастырылады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стратегиясын</a:t>
            </a:r>
            <a:r>
              <a:rPr lang="ru-RU" sz="1400" dirty="0"/>
              <a:t> </a:t>
            </a:r>
            <a:r>
              <a:rPr lang="ru-RU" sz="1400" dirty="0" err="1"/>
              <a:t>жүзеге</a:t>
            </a:r>
            <a:r>
              <a:rPr lang="ru-RU" sz="1400" dirty="0"/>
              <a:t> </a:t>
            </a:r>
            <a:r>
              <a:rPr lang="ru-RU" sz="1400" dirty="0" err="1"/>
              <a:t>асырумен</a:t>
            </a:r>
            <a:r>
              <a:rPr lang="ru-RU" sz="1400" dirty="0"/>
              <a:t> </a:t>
            </a:r>
            <a:r>
              <a:rPr lang="ru-RU" sz="1400" dirty="0" err="1"/>
              <a:t>байланысты</a:t>
            </a:r>
            <a:r>
              <a:rPr lang="ru-RU" sz="1400" dirty="0"/>
              <a:t> </a:t>
            </a:r>
            <a:r>
              <a:rPr lang="ru-RU" sz="1400" dirty="0" err="1"/>
              <a:t>тәуекелдер</a:t>
            </a:r>
            <a:r>
              <a:rPr lang="ru-RU" sz="1400" dirty="0"/>
              <a:t> </a:t>
            </a:r>
            <a:r>
              <a:rPr lang="ru-RU" sz="1400" dirty="0" err="1"/>
              <a:t>деңгейінің</a:t>
            </a:r>
            <a:r>
              <a:rPr lang="ru-RU" sz="1400" dirty="0"/>
              <a:t> </a:t>
            </a:r>
            <a:r>
              <a:rPr lang="ru-RU" sz="1400" dirty="0" err="1"/>
              <a:t>қолайлылығы</a:t>
            </a:r>
            <a:r>
              <a:rPr lang="ru-RU" sz="1400" dirty="0"/>
              <a:t>. </a:t>
            </a:r>
            <a:r>
              <a:rPr lang="ru-RU" sz="1400" dirty="0" err="1"/>
              <a:t>Мұндай</a:t>
            </a:r>
            <a:r>
              <a:rPr lang="ru-RU" sz="1400" dirty="0"/>
              <a:t> </a:t>
            </a:r>
            <a:r>
              <a:rPr lang="ru-RU" sz="1400" dirty="0" err="1"/>
              <a:t>бағалау</a:t>
            </a:r>
            <a:r>
              <a:rPr lang="ru-RU" sz="1400" dirty="0"/>
              <a:t> </a:t>
            </a:r>
            <a:r>
              <a:rPr lang="ru-RU" sz="1400" dirty="0" err="1"/>
              <a:t>барысында</a:t>
            </a:r>
            <a:r>
              <a:rPr lang="ru-RU" sz="1400" dirty="0"/>
              <a:t> </a:t>
            </a:r>
            <a:r>
              <a:rPr lang="ru-RU" sz="1400" dirty="0" err="1"/>
              <a:t>кәсіпорынның</a:t>
            </a:r>
            <a:r>
              <a:rPr lang="ru-RU" sz="1400" dirty="0"/>
              <a:t> </a:t>
            </a:r>
            <a:r>
              <a:rPr lang="ru-RU" sz="1400" dirty="0" err="1"/>
              <a:t>қызметімен</a:t>
            </a:r>
            <a:r>
              <a:rPr lang="ru-RU" sz="1400" dirty="0"/>
              <a:t> </a:t>
            </a:r>
            <a:r>
              <a:rPr lang="ru-RU" sz="1400" dirty="0" err="1"/>
              <a:t>байланысты</a:t>
            </a:r>
            <a:r>
              <a:rPr lang="ru-RU" sz="1400" dirty="0"/>
              <a:t> </a:t>
            </a:r>
            <a:r>
              <a:rPr lang="ru-RU" sz="1400" dirty="0" err="1"/>
              <a:t>болжанатын</a:t>
            </a:r>
            <a:r>
              <a:rPr lang="ru-RU" sz="1400" dirty="0"/>
              <a:t> </a:t>
            </a:r>
            <a:r>
              <a:rPr lang="ru-RU" sz="1400" dirty="0" err="1"/>
              <a:t>салық</a:t>
            </a:r>
            <a:r>
              <a:rPr lang="ru-RU" sz="1400" dirty="0"/>
              <a:t> </a:t>
            </a:r>
            <a:r>
              <a:rPr lang="ru-RU" sz="1400" dirty="0" err="1"/>
              <a:t>тәуекелдерінің</a:t>
            </a:r>
            <a:r>
              <a:rPr lang="ru-RU" sz="1400" dirty="0"/>
              <a:t> </a:t>
            </a:r>
            <a:r>
              <a:rPr lang="ru-RU" sz="1400" dirty="0" err="1"/>
              <a:t>деңгейі</a:t>
            </a:r>
            <a:r>
              <a:rPr lang="ru-RU" sz="1400" dirty="0"/>
              <a:t> </a:t>
            </a:r>
            <a:r>
              <a:rPr lang="ru-RU" sz="1400" dirty="0" err="1"/>
              <a:t>оның</a:t>
            </a:r>
            <a:r>
              <a:rPr lang="ru-RU" sz="1400" dirty="0"/>
              <a:t> даму </a:t>
            </a:r>
            <a:r>
              <a:rPr lang="ru-RU" sz="1400" dirty="0" err="1"/>
              <a:t>процесінде</a:t>
            </a:r>
            <a:r>
              <a:rPr lang="ru-RU" sz="1400" dirty="0"/>
              <a:t> </a:t>
            </a:r>
            <a:r>
              <a:rPr lang="ru-RU" sz="1400" dirty="0" err="1"/>
              <a:t>жеткілікті</a:t>
            </a:r>
            <a:r>
              <a:rPr lang="ru-RU" sz="1400" dirty="0"/>
              <a:t> тепе-</a:t>
            </a:r>
            <a:r>
              <a:rPr lang="ru-RU" sz="1400" dirty="0" err="1"/>
              <a:t>теңдікті</a:t>
            </a:r>
            <a:r>
              <a:rPr lang="ru-RU" sz="1400" dirty="0"/>
              <a:t> </a:t>
            </a:r>
            <a:r>
              <a:rPr lang="ru-RU" sz="1400" dirty="0" err="1"/>
              <a:t>қаншалықты</a:t>
            </a:r>
            <a:r>
              <a:rPr lang="ru-RU" sz="1400" dirty="0"/>
              <a:t> </a:t>
            </a:r>
            <a:r>
              <a:rPr lang="ru-RU" sz="1400" dirty="0" err="1"/>
              <a:t>қамтамасыз</a:t>
            </a:r>
            <a:r>
              <a:rPr lang="ru-RU" sz="1400" dirty="0"/>
              <a:t> </a:t>
            </a:r>
            <a:r>
              <a:rPr lang="ru-RU" sz="1400" dirty="0" err="1"/>
              <a:t>ететінін</a:t>
            </a:r>
            <a:r>
              <a:rPr lang="ru-RU" sz="1400" dirty="0"/>
              <a:t> </a:t>
            </a:r>
            <a:r>
              <a:rPr lang="ru-RU" sz="1400" dirty="0" err="1"/>
              <a:t>және</a:t>
            </a:r>
            <a:r>
              <a:rPr lang="ru-RU" sz="1400" dirty="0"/>
              <a:t> </a:t>
            </a:r>
            <a:r>
              <a:rPr lang="ru-RU" sz="1400" dirty="0" err="1"/>
              <a:t>оның</a:t>
            </a:r>
            <a:r>
              <a:rPr lang="ru-RU" sz="1400" dirty="0"/>
              <a:t> </a:t>
            </a:r>
            <a:r>
              <a:rPr lang="ru-RU" sz="1400" dirty="0" err="1"/>
              <a:t>иелері</a:t>
            </a:r>
            <a:r>
              <a:rPr lang="ru-RU" sz="1400" dirty="0"/>
              <a:t> мен </a:t>
            </a:r>
            <a:r>
              <a:rPr lang="ru-RU" sz="1400" dirty="0" err="1"/>
              <a:t>жауапты</a:t>
            </a:r>
            <a:r>
              <a:rPr lang="ru-RU" sz="1400" dirty="0"/>
              <a:t> </a:t>
            </a:r>
            <a:r>
              <a:rPr lang="ru-RU" sz="1400" dirty="0" err="1"/>
              <a:t>менеджерлерінің</a:t>
            </a:r>
            <a:r>
              <a:rPr lang="ru-RU" sz="1400" dirty="0"/>
              <a:t> </a:t>
            </a:r>
            <a:r>
              <a:rPr lang="ru-RU" sz="1400" dirty="0" err="1"/>
              <a:t>салықтық</a:t>
            </a:r>
            <a:r>
              <a:rPr lang="ru-RU" sz="1400" dirty="0"/>
              <a:t> </a:t>
            </a:r>
            <a:r>
              <a:rPr lang="ru-RU" sz="1400" dirty="0" err="1"/>
              <a:t>менталитетіне</a:t>
            </a:r>
            <a:r>
              <a:rPr lang="ru-RU" sz="1400" dirty="0"/>
              <a:t> </a:t>
            </a:r>
            <a:r>
              <a:rPr lang="ru-RU" sz="1400" dirty="0" err="1"/>
              <a:t>қаншалықты</a:t>
            </a:r>
            <a:r>
              <a:rPr lang="ru-RU" sz="1400" dirty="0"/>
              <a:t> </a:t>
            </a:r>
            <a:r>
              <a:rPr lang="ru-RU" sz="1400" dirty="0" err="1"/>
              <a:t>сәйкес</a:t>
            </a:r>
            <a:r>
              <a:rPr lang="ru-RU" sz="1400" dirty="0"/>
              <a:t> </a:t>
            </a:r>
            <a:r>
              <a:rPr lang="ru-RU" sz="1400" dirty="0" err="1"/>
              <a:t>келетінін</a:t>
            </a:r>
            <a:r>
              <a:rPr lang="ru-RU" sz="1400" dirty="0"/>
              <a:t> </a:t>
            </a:r>
            <a:r>
              <a:rPr lang="ru-RU" sz="1400" dirty="0" err="1"/>
              <a:t>анықтау</a:t>
            </a:r>
            <a:r>
              <a:rPr lang="ru-RU" sz="1400" dirty="0"/>
              <a:t> </a:t>
            </a:r>
            <a:r>
              <a:rPr lang="ru-RU" sz="1400" dirty="0" err="1"/>
              <a:t>қажет</a:t>
            </a:r>
            <a:r>
              <a:rPr lang="ru-RU" sz="1400" dirty="0"/>
              <a:t>. </a:t>
            </a:r>
            <a:r>
              <a:rPr lang="ru-RU" sz="1400" dirty="0" err="1"/>
              <a:t>салық</a:t>
            </a:r>
            <a:r>
              <a:rPr lang="ru-RU" sz="1400" dirty="0"/>
              <a:t> салу </a:t>
            </a:r>
            <a:r>
              <a:rPr lang="ru-RU" sz="1400" dirty="0" err="1"/>
              <a:t>үшін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5044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шығындардың</a:t>
            </a:r>
            <a:r>
              <a:rPr lang="ru-RU" dirty="0"/>
              <a:t> </a:t>
            </a:r>
            <a:r>
              <a:rPr lang="ru-RU" dirty="0" err="1"/>
              <a:t>ықтимал</a:t>
            </a:r>
            <a:r>
              <a:rPr lang="ru-RU" dirty="0"/>
              <a:t> </a:t>
            </a:r>
            <a:r>
              <a:rPr lang="ru-RU" dirty="0" err="1"/>
              <a:t>мөлшері</a:t>
            </a:r>
            <a:r>
              <a:rPr lang="ru-RU" dirty="0"/>
              <a:t> (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санкциялары</a:t>
            </a:r>
            <a:r>
              <a:rPr lang="ru-RU" dirty="0"/>
              <a:t>, </a:t>
            </a:r>
            <a:r>
              <a:rPr lang="ru-RU" dirty="0" err="1"/>
              <a:t>салықтарды</a:t>
            </a:r>
            <a:r>
              <a:rPr lang="ru-RU" dirty="0"/>
              <a:t> </a:t>
            </a:r>
            <a:r>
              <a:rPr lang="ru-RU" dirty="0" err="1"/>
              <a:t>уақтылы</a:t>
            </a:r>
            <a:r>
              <a:rPr lang="ru-RU" dirty="0"/>
              <a:t> </a:t>
            </a:r>
            <a:r>
              <a:rPr lang="ru-RU" dirty="0" err="1"/>
              <a:t>төлемегені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өсімпұлдар</a:t>
            </a:r>
            <a:r>
              <a:rPr lang="ru-RU" dirty="0"/>
              <a:t>) </a:t>
            </a:r>
            <a:r>
              <a:rPr lang="ru-RU" dirty="0" err="1"/>
              <a:t>тұрғысынан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тәуекелдер</a:t>
            </a:r>
            <a:r>
              <a:rPr lang="ru-RU" dirty="0"/>
              <a:t> </a:t>
            </a:r>
            <a:r>
              <a:rPr lang="ru-RU" dirty="0" err="1"/>
              <a:t>деңгейінің</a:t>
            </a:r>
            <a:r>
              <a:rPr lang="ru-RU" dirty="0"/>
              <a:t> </a:t>
            </a:r>
            <a:r>
              <a:rPr lang="ru-RU" dirty="0" err="1"/>
              <a:t>қаншалықты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етілгенін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әзірленген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стратегиясының</a:t>
            </a:r>
            <a:r>
              <a:rPr lang="ru-RU" dirty="0"/>
              <a:t> </a:t>
            </a:r>
            <a:r>
              <a:rPr lang="ru-RU" dirty="0" err="1"/>
              <a:t>тиімділігі</a:t>
            </a:r>
            <a:r>
              <a:rPr lang="ru-RU" dirty="0"/>
              <a:t>.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стратегиясының</a:t>
            </a:r>
            <a:r>
              <a:rPr lang="ru-RU" dirty="0"/>
              <a:t> </a:t>
            </a:r>
            <a:r>
              <a:rPr lang="ru-RU" dirty="0" err="1"/>
              <a:t>тиімділігін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алдымен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коэффициенттердің</a:t>
            </a:r>
            <a:r>
              <a:rPr lang="ru-RU" dirty="0"/>
              <a:t> </a:t>
            </a:r>
            <a:r>
              <a:rPr lang="ru-RU" dirty="0" err="1"/>
              <a:t>болжамды</a:t>
            </a:r>
            <a:r>
              <a:rPr lang="ru-RU" dirty="0"/>
              <a:t> </a:t>
            </a:r>
            <a:r>
              <a:rPr lang="ru-RU" dirty="0" err="1"/>
              <a:t>есептеулері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құндағы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шегерімдерінің</a:t>
            </a:r>
            <a:r>
              <a:rPr lang="ru-RU" dirty="0"/>
              <a:t> </a:t>
            </a:r>
            <a:r>
              <a:rPr lang="ru-RU" dirty="0" err="1"/>
              <a:t>үлесі</a:t>
            </a:r>
            <a:r>
              <a:rPr lang="ru-RU" dirty="0"/>
              <a:t> </a:t>
            </a:r>
            <a:r>
              <a:rPr lang="ru-RU" dirty="0" err="1"/>
              <a:t>көрсеткішінің</a:t>
            </a:r>
            <a:r>
              <a:rPr lang="ru-RU" dirty="0"/>
              <a:t> </a:t>
            </a:r>
            <a:r>
              <a:rPr lang="ru-RU" dirty="0" err="1"/>
              <a:t>динамикасы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Осымен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әзірленген</a:t>
            </a:r>
            <a:r>
              <a:rPr lang="ru-RU" dirty="0"/>
              <a:t> </a:t>
            </a:r>
            <a:r>
              <a:rPr lang="ru-RU" dirty="0" err="1"/>
              <a:t>стратегияны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асырудың</a:t>
            </a:r>
            <a:r>
              <a:rPr lang="ru-RU" dirty="0"/>
              <a:t> </a:t>
            </a:r>
            <a:r>
              <a:rPr lang="ru-RU" dirty="0" err="1"/>
              <a:t>материалдық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нәтижелерін</a:t>
            </a:r>
            <a:r>
              <a:rPr lang="ru-RU" dirty="0"/>
              <a:t> </a:t>
            </a:r>
            <a:r>
              <a:rPr lang="ru-RU" dirty="0" err="1"/>
              <a:t>бағалауға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</a:t>
            </a:r>
          </a:p>
          <a:p>
            <a:r>
              <a:rPr lang="ru-RU" dirty="0"/>
              <a:t>–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іскерлік</a:t>
            </a:r>
            <a:r>
              <a:rPr lang="ru-RU" dirty="0"/>
              <a:t> </a:t>
            </a:r>
            <a:r>
              <a:rPr lang="ru-RU" dirty="0" err="1"/>
              <a:t>беделінің</a:t>
            </a:r>
            <a:r>
              <a:rPr lang="ru-RU" dirty="0"/>
              <a:t> </a:t>
            </a:r>
            <a:r>
              <a:rPr lang="ru-RU" dirty="0" err="1"/>
              <a:t>өсуі</a:t>
            </a:r>
            <a:r>
              <a:rPr lang="ru-RU" dirty="0"/>
              <a:t>; </a:t>
            </a:r>
            <a:r>
              <a:rPr lang="ru-RU" dirty="0" err="1"/>
              <a:t>ақша</a:t>
            </a:r>
            <a:r>
              <a:rPr lang="ru-RU" dirty="0"/>
              <a:t> </a:t>
            </a:r>
            <a:r>
              <a:rPr lang="ru-RU" dirty="0" err="1"/>
              <a:t>ағындарын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мүмкіндігін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; </a:t>
            </a:r>
            <a:r>
              <a:rPr lang="ru-RU" dirty="0" err="1"/>
              <a:t>іргелес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ортаның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қанағаттану</a:t>
            </a:r>
            <a:r>
              <a:rPr lang="ru-RU" dirty="0"/>
              <a:t> </a:t>
            </a:r>
            <a:r>
              <a:rPr lang="ru-RU" dirty="0" err="1"/>
              <a:t>деңгейін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48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Дәрістің жоспары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 smtClean="0"/>
              <a:t>Ұйымдағы</a:t>
            </a:r>
            <a:r>
              <a:rPr lang="ru-RU" dirty="0" smtClean="0"/>
              <a:t> </a:t>
            </a:r>
            <a:r>
              <a:rPr lang="ru-RU" dirty="0" err="1" smtClean="0"/>
              <a:t>стратегиялы</a:t>
            </a:r>
            <a:r>
              <a:rPr lang="kk-KZ" dirty="0"/>
              <a:t>қ</a:t>
            </a:r>
            <a:r>
              <a:rPr lang="ru-RU" dirty="0" smtClean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жүйесінің</a:t>
            </a:r>
            <a:r>
              <a:rPr lang="ru-RU" dirty="0"/>
              <a:t> </a:t>
            </a:r>
            <a:r>
              <a:rPr lang="ru-RU" dirty="0" err="1"/>
              <a:t>түсінігі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 smtClean="0"/>
              <a:t>Стратегиялы</a:t>
            </a:r>
            <a:r>
              <a:rPr lang="kk-KZ" dirty="0"/>
              <a:t>қ </a:t>
            </a:r>
            <a:r>
              <a:rPr lang="ru-RU" dirty="0" err="1"/>
              <a:t>с</a:t>
            </a:r>
            <a:r>
              <a:rPr lang="ru-RU" dirty="0" err="1" smtClean="0"/>
              <a:t>алықтық</a:t>
            </a:r>
            <a:r>
              <a:rPr lang="ru-RU" dirty="0" smtClean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жүйесінің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Стратегиялы</a:t>
            </a:r>
            <a:r>
              <a:rPr lang="kk-KZ" dirty="0"/>
              <a:t>қ </a:t>
            </a:r>
            <a:r>
              <a:rPr lang="ru-RU" dirty="0" err="1" smtClean="0"/>
              <a:t>салықтық</a:t>
            </a:r>
            <a:r>
              <a:rPr lang="ru-RU" dirty="0" smtClean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жүйесінің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элементтері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87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Шешілетін</a:t>
            </a:r>
            <a:r>
              <a:rPr lang="ru-RU" dirty="0"/>
              <a:t> </a:t>
            </a:r>
            <a:r>
              <a:rPr lang="ru-RU" dirty="0" err="1"/>
              <a:t>міндеттердің</a:t>
            </a:r>
            <a:r>
              <a:rPr lang="ru-RU" dirty="0"/>
              <a:t> </a:t>
            </a:r>
            <a:r>
              <a:rPr lang="ru-RU" dirty="0" err="1"/>
              <a:t>маңыздылығына</a:t>
            </a:r>
            <a:r>
              <a:rPr lang="ru-RU" dirty="0"/>
              <a:t>, </a:t>
            </a:r>
            <a:r>
              <a:rPr lang="ru-RU" dirty="0" err="1"/>
              <a:t>ұйым</a:t>
            </a:r>
            <a:r>
              <a:rPr lang="ru-RU" dirty="0"/>
              <a:t> </a:t>
            </a:r>
            <a:r>
              <a:rPr lang="ru-RU" dirty="0" err="1"/>
              <a:t>қызметінің</a:t>
            </a:r>
            <a:r>
              <a:rPr lang="ru-RU" dirty="0"/>
              <a:t> </a:t>
            </a:r>
            <a:r>
              <a:rPr lang="ru-RU" dirty="0" err="1"/>
              <a:t>түпкілікті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нәтижесіне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дәрежесіне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жоспарлаудың</a:t>
            </a:r>
            <a:r>
              <a:rPr lang="ru-RU" dirty="0"/>
              <a:t> </a:t>
            </a:r>
            <a:r>
              <a:rPr lang="ru-RU" dirty="0" err="1"/>
              <a:t>кезеңдерін</a:t>
            </a:r>
            <a:r>
              <a:rPr lang="ru-RU" dirty="0"/>
              <a:t> де </a:t>
            </a:r>
            <a:r>
              <a:rPr lang="ru-RU" dirty="0" err="1"/>
              <a:t>келесіге</a:t>
            </a:r>
            <a:r>
              <a:rPr lang="ru-RU" dirty="0"/>
              <a:t> </a:t>
            </a:r>
            <a:r>
              <a:rPr lang="ru-RU" dirty="0" err="1"/>
              <a:t>бөлуге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err="1" smtClean="0">
                <a:solidFill>
                  <a:srgbClr val="FFC000"/>
                </a:solidFill>
              </a:rPr>
              <a:t>стратегиялық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жоспарлау</a:t>
            </a:r>
            <a:r>
              <a:rPr lang="ru-RU" b="1" dirty="0">
                <a:solidFill>
                  <a:srgbClr val="FFC000"/>
                </a:solidFill>
              </a:rPr>
              <a:t>, </a:t>
            </a:r>
            <a:endParaRPr lang="ru-RU" b="1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err="1" smtClean="0">
                <a:solidFill>
                  <a:srgbClr val="FFC000"/>
                </a:solidFill>
              </a:rPr>
              <a:t>жедел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жоспарлау</a:t>
            </a:r>
            <a:r>
              <a:rPr lang="ru-RU" b="1" dirty="0">
                <a:solidFill>
                  <a:srgbClr val="FFC000"/>
                </a:solidFill>
              </a:rPr>
              <a:t>, </a:t>
            </a:r>
            <a:endParaRPr lang="ru-RU" b="1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err="1" smtClean="0">
                <a:solidFill>
                  <a:srgbClr val="FFC000"/>
                </a:solidFill>
              </a:rPr>
              <a:t>оның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тиімділігін</a:t>
            </a:r>
            <a:r>
              <a:rPr lang="ru-RU" b="1" dirty="0">
                <a:solidFill>
                  <a:srgbClr val="FFC000"/>
                </a:solidFill>
              </a:rPr>
              <a:t> </a:t>
            </a:r>
            <a:r>
              <a:rPr lang="ru-RU" b="1" dirty="0" err="1">
                <a:solidFill>
                  <a:srgbClr val="FFC000"/>
                </a:solidFill>
              </a:rPr>
              <a:t>бағалау</a:t>
            </a:r>
            <a:r>
              <a:rPr lang="ru-RU" b="1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endParaRPr lang="ru-RU" b="1" dirty="0" smtClean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err="1" smtClean="0">
                <a:solidFill>
                  <a:srgbClr val="FF0000"/>
                </a:solidFill>
              </a:rPr>
              <a:t>Стратегиялық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салықтық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жоспарлау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шаруашылық</a:t>
            </a:r>
            <a:r>
              <a:rPr lang="ru-RU" dirty="0"/>
              <a:t> </a:t>
            </a:r>
            <a:r>
              <a:rPr lang="ru-RU" dirty="0" err="1"/>
              <a:t>жүргізуші</a:t>
            </a:r>
            <a:r>
              <a:rPr lang="ru-RU" dirty="0"/>
              <a:t> </a:t>
            </a:r>
            <a:r>
              <a:rPr lang="ru-RU" dirty="0" err="1"/>
              <a:t>субъектіге</a:t>
            </a:r>
            <a:r>
              <a:rPr lang="ru-RU" dirty="0"/>
              <a:t> </a:t>
            </a:r>
            <a:r>
              <a:rPr lang="ru-RU" dirty="0" err="1"/>
              <a:t>салықты</a:t>
            </a:r>
            <a:r>
              <a:rPr lang="ru-RU" dirty="0"/>
              <a:t> </a:t>
            </a:r>
            <a:r>
              <a:rPr lang="ru-RU" dirty="0" err="1"/>
              <a:t>оңтайландыру</a:t>
            </a:r>
            <a:r>
              <a:rPr lang="ru-RU" dirty="0"/>
              <a:t> </a:t>
            </a:r>
            <a:r>
              <a:rPr lang="ru-RU" dirty="0" err="1"/>
              <a:t>тұрғысынан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етуінің</a:t>
            </a:r>
            <a:r>
              <a:rPr lang="ru-RU" dirty="0"/>
              <a:t> </a:t>
            </a:r>
            <a:r>
              <a:rPr lang="ru-RU" dirty="0" err="1"/>
              <a:t>іргелі</a:t>
            </a:r>
            <a:r>
              <a:rPr lang="ru-RU" dirty="0"/>
              <a:t> </a:t>
            </a:r>
            <a:r>
              <a:rPr lang="ru-RU" dirty="0" err="1"/>
              <a:t>шарттарын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механизм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err="1" smtClean="0">
                <a:solidFill>
                  <a:srgbClr val="FF0000"/>
                </a:solidFill>
              </a:rPr>
              <a:t>Стратегиялық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салықтық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жоспарлаудың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мәні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мынада</a:t>
            </a:r>
            <a:r>
              <a:rPr lang="ru-RU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істеуінің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шарттарын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кәсіпорын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нұсқаны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салдарын</a:t>
            </a:r>
            <a:r>
              <a:rPr lang="ru-RU" dirty="0"/>
              <a:t> </a:t>
            </a:r>
            <a:r>
              <a:rPr lang="ru-RU" dirty="0" err="1"/>
              <a:t>талдайды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белгіленген</a:t>
            </a:r>
            <a:r>
              <a:rPr lang="ru-RU" dirty="0"/>
              <a:t>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міндеттерді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қолайлы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оңтайлысын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. </a:t>
            </a:r>
            <a:r>
              <a:rPr lang="ru-RU" dirty="0" err="1"/>
              <a:t>мақсаттар</a:t>
            </a:r>
            <a:r>
              <a:rPr lang="ru-RU" dirty="0"/>
              <a:t>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err="1" smtClean="0">
                <a:solidFill>
                  <a:srgbClr val="FF0000"/>
                </a:solidFill>
              </a:rPr>
              <a:t>Стратегиялық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салықтық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жоспарлаудың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маңызды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элементі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төлемдерін</a:t>
            </a:r>
            <a:r>
              <a:rPr lang="ru-RU" dirty="0"/>
              <a:t> </a:t>
            </a:r>
            <a:r>
              <a:rPr lang="ru-RU" dirty="0" err="1"/>
              <a:t>барынша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 </a:t>
            </a:r>
            <a:r>
              <a:rPr lang="ru-RU" dirty="0" err="1"/>
              <a:t>жолдарын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 (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жоспарлаудың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құралдары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989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Стратегиялық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салықтық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жоспарлау</a:t>
            </a:r>
            <a:r>
              <a:rPr lang="ru-RU" b="1" dirty="0">
                <a:solidFill>
                  <a:srgbClr val="FF0000"/>
                </a:solidFill>
              </a:rPr>
              <a:t> (</a:t>
            </a:r>
            <a:r>
              <a:rPr lang="ru-RU" b="1" dirty="0" err="1">
                <a:solidFill>
                  <a:srgbClr val="FF0000"/>
                </a:solidFill>
              </a:rPr>
              <a:t>болжау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dirty="0"/>
              <a:t>–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жоспарлаудың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,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Стратегиялық</a:t>
            </a:r>
            <a:r>
              <a:rPr lang="ru-RU" dirty="0" smtClean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компанияның</a:t>
            </a:r>
            <a:r>
              <a:rPr lang="ru-RU" dirty="0"/>
              <a:t> </a:t>
            </a:r>
            <a:r>
              <a:rPr lang="ru-RU" dirty="0" err="1"/>
              <a:t>стратегиясының</a:t>
            </a:r>
            <a:r>
              <a:rPr lang="ru-RU" dirty="0"/>
              <a:t> </a:t>
            </a:r>
            <a:r>
              <a:rPr lang="ru-RU" dirty="0" err="1"/>
              <a:t>мақсаттары</a:t>
            </a:r>
            <a:r>
              <a:rPr lang="ru-RU" dirty="0"/>
              <a:t> мен </a:t>
            </a:r>
            <a:r>
              <a:rPr lang="ru-RU" dirty="0" err="1"/>
              <a:t>бағдарларын</a:t>
            </a:r>
            <a:r>
              <a:rPr lang="ru-RU" dirty="0"/>
              <a:t> </a:t>
            </a:r>
            <a:r>
              <a:rPr lang="ru-RU" dirty="0" err="1"/>
              <a:t>салықтарды</a:t>
            </a:r>
            <a:r>
              <a:rPr lang="ru-RU" dirty="0"/>
              <a:t>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төлеу</a:t>
            </a:r>
            <a:r>
              <a:rPr lang="ru-RU" dirty="0"/>
              <a:t> </a:t>
            </a:r>
            <a:r>
              <a:rPr lang="ru-RU" dirty="0" err="1"/>
              <a:t>процестерімен</a:t>
            </a:r>
            <a:r>
              <a:rPr lang="ru-RU" dirty="0"/>
              <a:t> </a:t>
            </a:r>
            <a:r>
              <a:rPr lang="ru-RU" dirty="0" err="1"/>
              <a:t>байланыстыруды</a:t>
            </a:r>
            <a:r>
              <a:rPr lang="ru-RU" dirty="0"/>
              <a:t> </a:t>
            </a:r>
            <a:r>
              <a:rPr lang="ru-RU" dirty="0" err="1"/>
              <a:t>қамтиды</a:t>
            </a:r>
            <a:r>
              <a:rPr lang="ru-RU" dirty="0"/>
              <a:t>. </a:t>
            </a:r>
            <a:r>
              <a:rPr lang="ru-RU" dirty="0" err="1"/>
              <a:t>Кәсіпорынның</a:t>
            </a:r>
            <a:r>
              <a:rPr lang="ru-RU" dirty="0"/>
              <a:t> бас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жоспары</a:t>
            </a:r>
            <a:r>
              <a:rPr lang="ru-RU" dirty="0"/>
              <a:t> </a:t>
            </a:r>
            <a:r>
              <a:rPr lang="ru-RU" dirty="0" err="1"/>
              <a:t>шеңберінде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идеология мен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стратегиясы</a:t>
            </a:r>
            <a:r>
              <a:rPr lang="ru-RU" dirty="0"/>
              <a:t> </a:t>
            </a:r>
            <a:r>
              <a:rPr lang="ru-RU" dirty="0" err="1"/>
              <a:t>қалыптасады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Кәсіпорынның</a:t>
            </a:r>
            <a:r>
              <a:rPr lang="ru-RU" dirty="0" smtClean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идеологиясы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«</a:t>
            </a:r>
            <a:r>
              <a:rPr lang="ru-RU" dirty="0" err="1"/>
              <a:t>миссиясымен</a:t>
            </a:r>
            <a:r>
              <a:rPr lang="ru-RU" dirty="0"/>
              <a:t>»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құрылтайшылары</a:t>
            </a:r>
            <a:r>
              <a:rPr lang="ru-RU" dirty="0"/>
              <a:t> мен </a:t>
            </a:r>
            <a:r>
              <a:rPr lang="ru-RU" dirty="0" err="1"/>
              <a:t>басшыларының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менталитетімен</a:t>
            </a:r>
            <a:r>
              <a:rPr lang="ru-RU" dirty="0"/>
              <a:t> </a:t>
            </a:r>
            <a:r>
              <a:rPr lang="ru-RU" dirty="0" err="1"/>
              <a:t>айқындалатын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өнеркәсіптік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қызметін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асырудың</a:t>
            </a:r>
            <a:r>
              <a:rPr lang="ru-RU" dirty="0"/>
              <a:t> </a:t>
            </a:r>
            <a:r>
              <a:rPr lang="ru-RU" dirty="0" err="1"/>
              <a:t>іргелі</a:t>
            </a:r>
            <a:r>
              <a:rPr lang="ru-RU" dirty="0"/>
              <a:t> </a:t>
            </a:r>
            <a:r>
              <a:rPr lang="ru-RU" dirty="0" err="1"/>
              <a:t>принциптерінің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сипаттайды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/>
              <a:t>идеологиясы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саласындағы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міндеттерін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осы </a:t>
            </a:r>
            <a:r>
              <a:rPr lang="ru-RU" dirty="0" err="1"/>
              <a:t>мақсаттарға</a:t>
            </a:r>
            <a:r>
              <a:rPr lang="ru-RU" dirty="0"/>
              <a:t> </a:t>
            </a:r>
            <a:r>
              <a:rPr lang="ru-RU" dirty="0" err="1"/>
              <a:t>жету</a:t>
            </a:r>
            <a:r>
              <a:rPr lang="ru-RU" dirty="0"/>
              <a:t> </a:t>
            </a:r>
            <a:r>
              <a:rPr lang="ru-RU" dirty="0" err="1"/>
              <a:t>жолдарын</a:t>
            </a:r>
            <a:r>
              <a:rPr lang="ru-RU" dirty="0"/>
              <a:t> </a:t>
            </a:r>
            <a:r>
              <a:rPr lang="ru-RU" dirty="0" err="1"/>
              <a:t>анықтауды</a:t>
            </a:r>
            <a:r>
              <a:rPr lang="ru-RU" dirty="0"/>
              <a:t> </a:t>
            </a:r>
            <a:r>
              <a:rPr lang="ru-RU" dirty="0" err="1"/>
              <a:t>қамтитын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стратегиясы</a:t>
            </a:r>
            <a:r>
              <a:rPr lang="ru-RU" dirty="0"/>
              <a:t> </a:t>
            </a:r>
            <a:r>
              <a:rPr lang="ru-RU" dirty="0" err="1"/>
              <a:t>әзірленеді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36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Стартегиялық </a:t>
            </a:r>
            <a:r>
              <a:rPr lang="kk-KZ" dirty="0"/>
              <a:t>салықтық жоспарлау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кәсіпорындағы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жоспарлаудың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сатысы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мәселені</a:t>
            </a:r>
            <a:r>
              <a:rPr lang="ru-RU" dirty="0"/>
              <a:t> </a:t>
            </a:r>
            <a:r>
              <a:rPr lang="ru-RU" dirty="0" err="1"/>
              <a:t>практикалық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қарастыратын</a:t>
            </a:r>
            <a:r>
              <a:rPr lang="ru-RU" dirty="0"/>
              <a:t> </a:t>
            </a:r>
            <a:r>
              <a:rPr lang="ru-RU" dirty="0" err="1"/>
              <a:t>болсақ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кәсіпорын</a:t>
            </a:r>
            <a:r>
              <a:rPr lang="ru-RU" dirty="0"/>
              <a:t> </a:t>
            </a:r>
            <a:r>
              <a:rPr lang="ru-RU" dirty="0" err="1"/>
              <a:t>қызметін</a:t>
            </a:r>
            <a:r>
              <a:rPr lang="ru-RU" dirty="0"/>
              <a:t> </a:t>
            </a:r>
            <a:r>
              <a:rPr lang="ru-RU" dirty="0" err="1"/>
              <a:t>оңтайландыру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түпкілікті</a:t>
            </a:r>
            <a:r>
              <a:rPr lang="ru-RU" dirty="0"/>
              <a:t> </a:t>
            </a:r>
            <a:r>
              <a:rPr lang="ru-RU" dirty="0" err="1"/>
              <a:t>нәтижесі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жоспары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мақсаттарына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аспектіде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болашақ</a:t>
            </a:r>
            <a:r>
              <a:rPr lang="ru-RU" dirty="0"/>
              <a:t> </a:t>
            </a:r>
            <a:r>
              <a:rPr lang="ru-RU" dirty="0" err="1"/>
              <a:t>перспективаларын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124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b="1" dirty="0" err="1"/>
              <a:t>Салықтық</a:t>
            </a:r>
            <a:r>
              <a:rPr lang="ru-RU" b="1" dirty="0"/>
              <a:t> </a:t>
            </a:r>
            <a:r>
              <a:rPr lang="ru-RU" b="1" dirty="0" err="1"/>
              <a:t>жоспарлау</a:t>
            </a:r>
            <a:r>
              <a:rPr lang="ru-RU" b="1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шешімдерін</a:t>
            </a:r>
            <a:r>
              <a:rPr lang="ru-RU" dirty="0"/>
              <a:t> </a:t>
            </a:r>
            <a:r>
              <a:rPr lang="ru-RU" dirty="0" err="1"/>
              <a:t>қабылдауды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мақсаттарды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негіз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Кез</a:t>
            </a:r>
            <a:r>
              <a:rPr lang="ru-RU" dirty="0" smtClean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стратегия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төлемдерін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принциптерінің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идеологияға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987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800" b="1" dirty="0" err="1">
                <a:solidFill>
                  <a:srgbClr val="FF0000"/>
                </a:solidFill>
              </a:rPr>
              <a:t>Іс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жүзінде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стратегиялық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және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ағымдағы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салықтық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жоспарлау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жүзеге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 err="1">
                <a:solidFill>
                  <a:srgbClr val="FF0000"/>
                </a:solidFill>
              </a:rPr>
              <a:t>асырылады</a:t>
            </a:r>
            <a:r>
              <a:rPr lang="ru-RU" sz="3800" b="1" dirty="0">
                <a:solidFill>
                  <a:srgbClr val="FF0000"/>
                </a:solidFill>
              </a:rPr>
              <a:t>. </a:t>
            </a:r>
            <a:endParaRPr lang="ru-RU" sz="3800" b="1" dirty="0" smtClean="0">
              <a:solidFill>
                <a:srgbClr val="FF0000"/>
              </a:solidFill>
            </a:endParaRPr>
          </a:p>
          <a:p>
            <a:r>
              <a:rPr lang="ru-RU" dirty="0" err="1" smtClean="0"/>
              <a:t>Кәсіпкерлік</a:t>
            </a:r>
            <a:r>
              <a:rPr lang="ru-RU" dirty="0" smtClean="0"/>
              <a:t> </a:t>
            </a:r>
            <a:r>
              <a:rPr lang="ru-RU" dirty="0" err="1"/>
              <a:t>субъектілерінің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тәжірибесінде</a:t>
            </a:r>
            <a:r>
              <a:rPr lang="ru-RU" dirty="0"/>
              <a:t> </a:t>
            </a:r>
            <a:r>
              <a:rPr lang="ru-RU" dirty="0" err="1"/>
              <a:t>стратегиялық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келесідей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нормативтік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актілердің</a:t>
            </a:r>
            <a:r>
              <a:rPr lang="ru-RU" dirty="0"/>
              <a:t> </a:t>
            </a:r>
            <a:r>
              <a:rPr lang="ru-RU" dirty="0" err="1"/>
              <a:t>жобаларын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қарау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ықтимал</a:t>
            </a:r>
            <a:r>
              <a:rPr lang="ru-RU" dirty="0"/>
              <a:t> даму </a:t>
            </a:r>
            <a:r>
              <a:rPr lang="ru-RU" dirty="0" err="1"/>
              <a:t>болжамын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іскерлік</a:t>
            </a:r>
            <a:r>
              <a:rPr lang="ru-RU" dirty="0"/>
              <a:t> </a:t>
            </a:r>
            <a:r>
              <a:rPr lang="ru-RU" dirty="0" err="1"/>
              <a:t>әдет-ғұрыптар</a:t>
            </a:r>
            <a:r>
              <a:rPr lang="ru-RU" dirty="0"/>
              <a:t> мен сот </a:t>
            </a:r>
            <a:r>
              <a:rPr lang="ru-RU" dirty="0" err="1"/>
              <a:t>тәжірибесін</a:t>
            </a:r>
            <a:r>
              <a:rPr lang="ru-RU" dirty="0"/>
              <a:t> </a:t>
            </a:r>
            <a:r>
              <a:rPr lang="ru-RU" dirty="0" err="1"/>
              <a:t>қарау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болжау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компанияның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міндеттемелеріне</a:t>
            </a:r>
            <a:r>
              <a:rPr lang="ru-RU" dirty="0"/>
              <a:t> </a:t>
            </a:r>
            <a:r>
              <a:rPr lang="ru-RU" dirty="0" err="1"/>
              <a:t>болжам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қаржылық</a:t>
            </a:r>
            <a:r>
              <a:rPr lang="ru-RU" dirty="0"/>
              <a:t>, </a:t>
            </a:r>
            <a:r>
              <a:rPr lang="ru-RU" dirty="0" err="1"/>
              <a:t>құжаттық</a:t>
            </a:r>
            <a:r>
              <a:rPr lang="ru-RU" dirty="0"/>
              <a:t>, 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тауарлық</a:t>
            </a:r>
            <a:r>
              <a:rPr lang="ru-RU" dirty="0"/>
              <a:t> </a:t>
            </a:r>
            <a:r>
              <a:rPr lang="ru-RU" dirty="0" err="1"/>
              <a:t>ағындарды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схемаларының</a:t>
            </a:r>
            <a:r>
              <a:rPr lang="ru-RU" dirty="0"/>
              <a:t> </a:t>
            </a:r>
            <a:r>
              <a:rPr lang="ru-RU" dirty="0" err="1"/>
              <a:t>нұсқаларын</a:t>
            </a:r>
            <a:r>
              <a:rPr lang="ru-RU" dirty="0"/>
              <a:t> </a:t>
            </a:r>
            <a:r>
              <a:rPr lang="ru-RU" dirty="0" err="1"/>
              <a:t>ойластыру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ұйымның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міндеттемелерін</a:t>
            </a:r>
            <a:r>
              <a:rPr lang="ru-RU" dirty="0"/>
              <a:t> </a:t>
            </a:r>
            <a:r>
              <a:rPr lang="ru-RU" dirty="0" err="1"/>
              <a:t>орындауды</a:t>
            </a:r>
            <a:r>
              <a:rPr lang="ru-RU" dirty="0"/>
              <a:t> </a:t>
            </a:r>
            <a:r>
              <a:rPr lang="ru-RU" dirty="0" err="1"/>
              <a:t>сақтаудың</a:t>
            </a:r>
            <a:r>
              <a:rPr lang="ru-RU" dirty="0"/>
              <a:t> </a:t>
            </a:r>
            <a:r>
              <a:rPr lang="ru-RU" dirty="0" err="1"/>
              <a:t>желілік</a:t>
            </a:r>
            <a:r>
              <a:rPr lang="ru-RU" dirty="0"/>
              <a:t> </a:t>
            </a:r>
            <a:r>
              <a:rPr lang="ru-RU" dirty="0" err="1"/>
              <a:t>кестесін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құралдардың</a:t>
            </a:r>
            <a:r>
              <a:rPr lang="ru-RU" dirty="0"/>
              <a:t> </a:t>
            </a:r>
            <a:r>
              <a:rPr lang="ru-RU" dirty="0" err="1"/>
              <a:t>тәуекелдерін</a:t>
            </a:r>
            <a:r>
              <a:rPr lang="ru-RU" dirty="0"/>
              <a:t>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, </a:t>
            </a:r>
            <a:r>
              <a:rPr lang="ru-RU" dirty="0" err="1"/>
              <a:t>ұйым</a:t>
            </a:r>
            <a:r>
              <a:rPr lang="ru-RU" dirty="0"/>
              <a:t> </a:t>
            </a:r>
            <a:r>
              <a:rPr lang="ru-RU" dirty="0" err="1"/>
              <a:t>қызметінің</a:t>
            </a:r>
            <a:r>
              <a:rPr lang="ru-RU" dirty="0"/>
              <a:t> </a:t>
            </a:r>
            <a:r>
              <a:rPr lang="ru-RU" dirty="0" err="1"/>
              <a:t>есептелген</a:t>
            </a:r>
            <a:r>
              <a:rPr lang="ru-RU" dirty="0"/>
              <a:t> </a:t>
            </a:r>
            <a:r>
              <a:rPr lang="ru-RU" dirty="0" err="1"/>
              <a:t>көрсеткіштерінен</a:t>
            </a:r>
            <a:r>
              <a:rPr lang="ru-RU" dirty="0"/>
              <a:t> </a:t>
            </a:r>
            <a:r>
              <a:rPr lang="ru-RU" dirty="0" err="1"/>
              <a:t>күрт</a:t>
            </a:r>
            <a:r>
              <a:rPr lang="ru-RU" dirty="0"/>
              <a:t> </a:t>
            </a:r>
            <a:r>
              <a:rPr lang="ru-RU" dirty="0" err="1"/>
              <a:t>ауытқулардың</a:t>
            </a:r>
            <a:r>
              <a:rPr lang="ru-RU" dirty="0"/>
              <a:t> </a:t>
            </a:r>
            <a:r>
              <a:rPr lang="ru-RU" dirty="0" err="1"/>
              <a:t>ықтимал</a:t>
            </a:r>
            <a:r>
              <a:rPr lang="ru-RU" dirty="0"/>
              <a:t> </a:t>
            </a:r>
            <a:r>
              <a:rPr lang="ru-RU" dirty="0" err="1"/>
              <a:t>себептері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нұсқаларды</a:t>
            </a:r>
            <a:r>
              <a:rPr lang="ru-RU" dirty="0"/>
              <a:t> </a:t>
            </a:r>
            <a:r>
              <a:rPr lang="ru-RU" dirty="0" err="1"/>
              <a:t>әзірлеу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салықты</a:t>
            </a:r>
            <a:r>
              <a:rPr lang="ru-RU" dirty="0"/>
              <a:t> </a:t>
            </a:r>
            <a:r>
              <a:rPr lang="ru-RU" dirty="0" err="1"/>
              <a:t>оңтайландыру</a:t>
            </a:r>
            <a:r>
              <a:rPr lang="ru-RU" dirty="0"/>
              <a:t> </a:t>
            </a:r>
            <a:r>
              <a:rPr lang="ru-RU" dirty="0" err="1"/>
              <a:t>құралдарының</a:t>
            </a:r>
            <a:r>
              <a:rPr lang="ru-RU" dirty="0"/>
              <a:t> </a:t>
            </a:r>
            <a:r>
              <a:rPr lang="ru-RU" dirty="0" err="1"/>
              <a:t>тиімділігіне</a:t>
            </a:r>
            <a:r>
              <a:rPr lang="ru-RU" dirty="0"/>
              <a:t> </a:t>
            </a:r>
            <a:r>
              <a:rPr lang="ru-RU" dirty="0" err="1"/>
              <a:t>болжам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720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Кәсіпорынның</a:t>
            </a:r>
            <a:r>
              <a:rPr lang="ru-RU" sz="2800" dirty="0"/>
              <a:t> </a:t>
            </a:r>
            <a:r>
              <a:rPr lang="ru-RU" sz="2800" dirty="0" err="1"/>
              <a:t>салық</a:t>
            </a:r>
            <a:r>
              <a:rPr lang="ru-RU" sz="2800" dirty="0"/>
              <a:t> </a:t>
            </a:r>
            <a:r>
              <a:rPr lang="ru-RU" sz="2800" dirty="0" err="1"/>
              <a:t>стратегиясын</a:t>
            </a:r>
            <a:r>
              <a:rPr lang="ru-RU" sz="2800" dirty="0"/>
              <a:t> </a:t>
            </a:r>
            <a:r>
              <a:rPr lang="ru-RU" sz="2800" dirty="0" err="1"/>
              <a:t>қалыптастыру</a:t>
            </a:r>
            <a:r>
              <a:rPr lang="ru-RU" sz="2800" dirty="0"/>
              <a:t> </a:t>
            </a:r>
            <a:r>
              <a:rPr lang="ru-RU" sz="2800" dirty="0" err="1"/>
              <a:t>процесі</a:t>
            </a:r>
            <a:r>
              <a:rPr lang="ru-RU" sz="2800" dirty="0"/>
              <a:t> </a:t>
            </a:r>
            <a:r>
              <a:rPr lang="ru-RU" sz="2800" dirty="0" err="1"/>
              <a:t>келесі</a:t>
            </a:r>
            <a:r>
              <a:rPr lang="ru-RU" sz="2800" dirty="0"/>
              <a:t> </a:t>
            </a:r>
            <a:r>
              <a:rPr lang="ru-RU" sz="2800" dirty="0" err="1"/>
              <a:t>реттілікпен</a:t>
            </a:r>
            <a:r>
              <a:rPr lang="ru-RU" sz="2800" dirty="0"/>
              <a:t> </a:t>
            </a:r>
            <a:r>
              <a:rPr lang="ru-RU" sz="2800" dirty="0" err="1"/>
              <a:t>жүзеге</a:t>
            </a:r>
            <a:r>
              <a:rPr lang="ru-RU" sz="2800" dirty="0"/>
              <a:t> </a:t>
            </a:r>
            <a:r>
              <a:rPr lang="ru-RU" sz="2800" dirty="0" err="1"/>
              <a:t>асырылады</a:t>
            </a:r>
            <a:r>
              <a:rPr lang="ru-RU" sz="28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b="1" dirty="0" err="1">
                <a:solidFill>
                  <a:srgbClr val="FF0000"/>
                </a:solidFill>
              </a:rPr>
              <a:t>Салық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стратегиясын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қалыптастырудың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жалпы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мерзімін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анықтау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Оны </a:t>
            </a:r>
            <a:r>
              <a:rPr lang="ru-RU" dirty="0" err="1"/>
              <a:t>анықтаудың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шарты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стратегиясын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қабылданған</a:t>
            </a:r>
            <a:r>
              <a:rPr lang="ru-RU" dirty="0"/>
              <a:t> </a:t>
            </a:r>
            <a:r>
              <a:rPr lang="ru-RU" dirty="0" err="1"/>
              <a:t>кезеңнің</a:t>
            </a:r>
            <a:r>
              <a:rPr lang="ru-RU" dirty="0"/>
              <a:t> </a:t>
            </a:r>
            <a:r>
              <a:rPr lang="ru-RU" dirty="0" err="1"/>
              <a:t>ұзақтығы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стратегиясы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бағынады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осы </a:t>
            </a:r>
            <a:r>
              <a:rPr lang="ru-RU" dirty="0" err="1"/>
              <a:t>кезеңнен</a:t>
            </a:r>
            <a:r>
              <a:rPr lang="ru-RU" dirty="0"/>
              <a:t> аса </a:t>
            </a:r>
            <a:r>
              <a:rPr lang="ru-RU" dirty="0" err="1"/>
              <a:t>алмайды</a:t>
            </a:r>
            <a:r>
              <a:rPr lang="ru-RU" dirty="0"/>
              <a:t> (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қалыптасуының</a:t>
            </a:r>
            <a:r>
              <a:rPr lang="ru-RU" dirty="0"/>
              <a:t> </a:t>
            </a:r>
            <a:r>
              <a:rPr lang="ru-RU" dirty="0" err="1"/>
              <a:t>қысқа</a:t>
            </a:r>
            <a:r>
              <a:rPr lang="ru-RU" dirty="0"/>
              <a:t> </a:t>
            </a:r>
            <a:r>
              <a:rPr lang="ru-RU" dirty="0" err="1"/>
              <a:t>кезеңі</a:t>
            </a:r>
            <a:r>
              <a:rPr lang="ru-RU" dirty="0"/>
              <a:t>).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стратегиясы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етілген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err="1" smtClean="0"/>
              <a:t>Кәсіпорынның</a:t>
            </a:r>
            <a:r>
              <a:rPr lang="ru-RU" dirty="0" smtClean="0"/>
              <a:t>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саласындағы</a:t>
            </a:r>
            <a:r>
              <a:rPr lang="ru-RU" dirty="0"/>
              <a:t> </a:t>
            </a:r>
            <a:r>
              <a:rPr lang="ru-RU" dirty="0" err="1"/>
              <a:t>стратегиясын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 </a:t>
            </a:r>
            <a:r>
              <a:rPr lang="ru-RU" dirty="0" err="1"/>
              <a:t>кезеңін</a:t>
            </a:r>
            <a:r>
              <a:rPr lang="ru-RU" dirty="0"/>
              <a:t> </a:t>
            </a:r>
            <a:r>
              <a:rPr lang="ru-RU" dirty="0" err="1"/>
              <a:t>анықтаудың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шарты</a:t>
            </a:r>
            <a:r>
              <a:rPr lang="ru-RU" dirty="0"/>
              <a:t> </a:t>
            </a:r>
            <a:r>
              <a:rPr lang="ru-RU" dirty="0" err="1"/>
              <a:t>тұтастай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 </a:t>
            </a:r>
            <a:r>
              <a:rPr lang="ru-RU" dirty="0" err="1"/>
              <a:t>экономиканың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болжамдылығы</a:t>
            </a:r>
            <a:r>
              <a:rPr lang="ru-RU" dirty="0"/>
              <a:t>,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,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нарықтарының</a:t>
            </a:r>
            <a:r>
              <a:rPr lang="ru-RU" dirty="0"/>
              <a:t> </a:t>
            </a:r>
            <a:r>
              <a:rPr lang="ru-RU" dirty="0" err="1"/>
              <a:t>сегменттерінің</a:t>
            </a:r>
            <a:r>
              <a:rPr lang="ru-RU" dirty="0"/>
              <a:t> </a:t>
            </a:r>
            <a:r>
              <a:rPr lang="ru-RU" dirty="0" err="1"/>
              <a:t>конъюнктурасы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алдағы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- ел </a:t>
            </a:r>
            <a:r>
              <a:rPr lang="ru-RU" dirty="0" err="1"/>
              <a:t>экономикасының</a:t>
            </a:r>
            <a:r>
              <a:rPr lang="ru-RU" dirty="0"/>
              <a:t> </a:t>
            </a:r>
            <a:r>
              <a:rPr lang="ru-RU" dirty="0" err="1"/>
              <a:t>ағымдағы</a:t>
            </a:r>
            <a:r>
              <a:rPr lang="ru-RU" dirty="0"/>
              <a:t> </a:t>
            </a:r>
            <a:r>
              <a:rPr lang="ru-RU" dirty="0" err="1"/>
              <a:t>тұрақсыз</a:t>
            </a:r>
            <a:r>
              <a:rPr lang="ru-RU" dirty="0"/>
              <a:t> (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аспектілері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болжау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)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жағдайында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кезең</a:t>
            </a:r>
            <a:r>
              <a:rPr lang="ru-RU" dirty="0"/>
              <a:t> </a:t>
            </a:r>
            <a:r>
              <a:rPr lang="ru-RU" dirty="0" err="1"/>
              <a:t>тым</a:t>
            </a:r>
            <a:r>
              <a:rPr lang="ru-RU" dirty="0"/>
              <a:t>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/>
              <a:t>болмауы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орта </a:t>
            </a:r>
            <a:r>
              <a:rPr lang="ru-RU" dirty="0" err="1"/>
              <a:t>есеппен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шеңберімен</a:t>
            </a:r>
            <a:r>
              <a:rPr lang="ru-RU" dirty="0"/>
              <a:t> </a:t>
            </a:r>
            <a:r>
              <a:rPr lang="ru-RU" dirty="0" err="1"/>
              <a:t>белгіленуі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стратегиясын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 </a:t>
            </a:r>
            <a:r>
              <a:rPr lang="ru-RU" dirty="0" err="1"/>
              <a:t>мерзімін</a:t>
            </a:r>
            <a:r>
              <a:rPr lang="ru-RU" dirty="0"/>
              <a:t> </a:t>
            </a:r>
            <a:r>
              <a:rPr lang="ru-RU" dirty="0" err="1"/>
              <a:t>анықтаудың</a:t>
            </a:r>
            <a:r>
              <a:rPr lang="ru-RU" dirty="0"/>
              <a:t> </a:t>
            </a:r>
            <a:r>
              <a:rPr lang="ru-RU" dirty="0" err="1"/>
              <a:t>шарттары</a:t>
            </a:r>
            <a:r>
              <a:rPr lang="ru-RU" dirty="0"/>
              <a:t>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салалық</a:t>
            </a:r>
            <a:r>
              <a:rPr lang="ru-RU" dirty="0"/>
              <a:t> </a:t>
            </a:r>
            <a:r>
              <a:rPr lang="ru-RU" dirty="0" err="1"/>
              <a:t>тиістілігі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мөлшері</a:t>
            </a:r>
            <a:r>
              <a:rPr lang="ru-RU" dirty="0"/>
              <a:t>, </a:t>
            </a:r>
            <a:r>
              <a:rPr lang="ru-RU" dirty="0" err="1"/>
              <a:t>өмірлік</a:t>
            </a:r>
            <a:r>
              <a:rPr lang="ru-RU" dirty="0"/>
              <a:t> </a:t>
            </a:r>
            <a:r>
              <a:rPr lang="ru-RU" dirty="0" err="1"/>
              <a:t>циклінің</a:t>
            </a:r>
            <a:r>
              <a:rPr lang="ru-RU" dirty="0"/>
              <a:t> </a:t>
            </a:r>
            <a:r>
              <a:rPr lang="ru-RU" dirty="0" err="1"/>
              <a:t>кезеңі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373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2. </a:t>
            </a:r>
            <a:r>
              <a:rPr lang="ru-RU" dirty="0" err="1">
                <a:solidFill>
                  <a:srgbClr val="FF0000"/>
                </a:solidFill>
              </a:rPr>
              <a:t>Сыртқы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салықтық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ортаның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факторларын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және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мемлекеттің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салық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саясатын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зерттеу</a:t>
            </a:r>
            <a:r>
              <a:rPr lang="ru-RU" dirty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саласының</a:t>
            </a:r>
            <a:r>
              <a:rPr lang="ru-RU" dirty="0"/>
              <a:t> </a:t>
            </a:r>
            <a:r>
              <a:rPr lang="ru-RU" dirty="0" err="1"/>
              <a:t>ағымдағы</a:t>
            </a:r>
            <a:r>
              <a:rPr lang="ru-RU" dirty="0"/>
              <a:t>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алдағы</a:t>
            </a:r>
            <a:r>
              <a:rPr lang="ru-RU" dirty="0"/>
              <a:t> </a:t>
            </a:r>
            <a:r>
              <a:rPr lang="ru-RU" dirty="0" err="1"/>
              <a:t>кезеңдегі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өзгерістерін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құқықтық</a:t>
            </a:r>
            <a:r>
              <a:rPr lang="ru-RU" dirty="0"/>
              <a:t> </a:t>
            </a:r>
            <a:r>
              <a:rPr lang="ru-RU" dirty="0" err="1"/>
              <a:t>жағдайларын</a:t>
            </a:r>
            <a:r>
              <a:rPr lang="ru-RU" dirty="0"/>
              <a:t> </a:t>
            </a:r>
            <a:r>
              <a:rPr lang="ru-RU" dirty="0" err="1"/>
              <a:t>зерттеуді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ала </a:t>
            </a:r>
            <a:r>
              <a:rPr lang="ru-RU" dirty="0" err="1"/>
              <a:t>анықтайды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салық</a:t>
            </a:r>
            <a:r>
              <a:rPr lang="ru-RU" dirty="0"/>
              <a:t> салу </a:t>
            </a:r>
            <a:r>
              <a:rPr lang="ru-RU" dirty="0" err="1"/>
              <a:t>саласындағы</a:t>
            </a:r>
            <a:r>
              <a:rPr lang="ru-RU" dirty="0"/>
              <a:t> стратегия </a:t>
            </a:r>
            <a:r>
              <a:rPr lang="ru-RU" dirty="0" err="1"/>
              <a:t>кәсіпорынның</a:t>
            </a:r>
            <a:r>
              <a:rPr lang="ru-RU" dirty="0"/>
              <a:t> </a:t>
            </a:r>
            <a:r>
              <a:rPr lang="ru-RU" dirty="0" err="1"/>
              <a:t>қаржылық</a:t>
            </a:r>
            <a:r>
              <a:rPr lang="ru-RU" dirty="0"/>
              <a:t> </a:t>
            </a:r>
            <a:r>
              <a:rPr lang="ru-RU" dirty="0" err="1"/>
              <a:t>стратегиясының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табылатындығына</a:t>
            </a:r>
            <a:r>
              <a:rPr lang="ru-RU" dirty="0"/>
              <a:t> </a:t>
            </a:r>
            <a:r>
              <a:rPr lang="ru-RU" dirty="0" err="1"/>
              <a:t>сүйене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стратегиясын</a:t>
            </a:r>
            <a:r>
              <a:rPr lang="ru-RU" dirty="0"/>
              <a:t> </a:t>
            </a:r>
            <a:r>
              <a:rPr lang="ru-RU" dirty="0" err="1"/>
              <a:t>әзірлеудің</a:t>
            </a:r>
            <a:r>
              <a:rPr lang="ru-RU" dirty="0"/>
              <a:t> осы </a:t>
            </a:r>
            <a:r>
              <a:rPr lang="ru-RU" dirty="0" err="1"/>
              <a:t>кезеңінде</a:t>
            </a:r>
            <a:r>
              <a:rPr lang="ru-RU" dirty="0"/>
              <a:t> </a:t>
            </a:r>
            <a:r>
              <a:rPr lang="ru-RU" dirty="0" err="1"/>
              <a:t>қаржы</a:t>
            </a:r>
            <a:r>
              <a:rPr lang="ru-RU" dirty="0"/>
              <a:t> </a:t>
            </a:r>
            <a:r>
              <a:rPr lang="ru-RU" dirty="0" err="1"/>
              <a:t>нарығындағы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оны </a:t>
            </a:r>
            <a:r>
              <a:rPr lang="ru-RU" dirty="0" err="1"/>
              <a:t>анықтайтын</a:t>
            </a:r>
            <a:r>
              <a:rPr lang="ru-RU" dirty="0"/>
              <a:t> </a:t>
            </a:r>
            <a:r>
              <a:rPr lang="ru-RU" dirty="0" err="1"/>
              <a:t>факторлар</a:t>
            </a:r>
            <a:r>
              <a:rPr lang="ru-RU" dirty="0"/>
              <a:t> </a:t>
            </a:r>
            <a:r>
              <a:rPr lang="ru-RU" dirty="0" err="1"/>
              <a:t>талданады</a:t>
            </a:r>
            <a:r>
              <a:rPr lang="ru-RU" dirty="0"/>
              <a:t>. 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алдағы</a:t>
            </a:r>
            <a:r>
              <a:rPr lang="ru-RU" dirty="0"/>
              <a:t> </a:t>
            </a:r>
            <a:r>
              <a:rPr lang="ru-RU" dirty="0" err="1"/>
              <a:t>қызметке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осы </a:t>
            </a:r>
            <a:r>
              <a:rPr lang="ru-RU" dirty="0" err="1"/>
              <a:t>нарықтың</a:t>
            </a:r>
            <a:r>
              <a:rPr lang="ru-RU" dirty="0"/>
              <a:t> </a:t>
            </a:r>
            <a:r>
              <a:rPr lang="ru-RU" dirty="0" err="1"/>
              <a:t>жекелеген</a:t>
            </a:r>
            <a:r>
              <a:rPr lang="ru-RU" dirty="0"/>
              <a:t> </a:t>
            </a:r>
            <a:r>
              <a:rPr lang="ru-RU" dirty="0" err="1"/>
              <a:t>сегменттері</a:t>
            </a:r>
            <a:r>
              <a:rPr lang="ru-RU" dirty="0"/>
              <a:t> </a:t>
            </a:r>
            <a:r>
              <a:rPr lang="ru-RU" dirty="0" err="1"/>
              <a:t>контекстіндегі</a:t>
            </a:r>
            <a:r>
              <a:rPr lang="ru-RU" dirty="0"/>
              <a:t> </a:t>
            </a:r>
            <a:r>
              <a:rPr lang="ru-RU" dirty="0" err="1"/>
              <a:t>жағдайдың</a:t>
            </a:r>
            <a:r>
              <a:rPr lang="ru-RU" dirty="0"/>
              <a:t> </a:t>
            </a:r>
            <a:r>
              <a:rPr lang="ru-RU" dirty="0" err="1"/>
              <a:t>болжамы</a:t>
            </a:r>
            <a:r>
              <a:rPr lang="ru-RU" dirty="0"/>
              <a:t> </a:t>
            </a:r>
            <a:r>
              <a:rPr lang="ru-RU" dirty="0" err="1"/>
              <a:t>әзірленеді.кәсіпорындар</a:t>
            </a:r>
            <a:r>
              <a:rPr lang="ru-RU" dirty="0"/>
              <a:t> </a:t>
            </a:r>
            <a:r>
              <a:rPr lang="ru-RU" dirty="0" err="1"/>
              <a:t>салықтық</a:t>
            </a:r>
            <a:r>
              <a:rPr lang="ru-RU" dirty="0"/>
              <a:t> </a:t>
            </a:r>
            <a:r>
              <a:rPr lang="ru-RU" dirty="0" err="1"/>
              <a:t>жоспарлау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31144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1493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11-дәріс.  Кәсіпорындардағы стартегиялық салықтық жоспарлау</vt:lpstr>
      <vt:lpstr>Дәрістің жоспары</vt:lpstr>
      <vt:lpstr>Презентация PowerPoint</vt:lpstr>
      <vt:lpstr>Презентация PowerPoint</vt:lpstr>
      <vt:lpstr>Стартегиялық салықтық жоспарлау</vt:lpstr>
      <vt:lpstr>Презентация PowerPoint</vt:lpstr>
      <vt:lpstr>Презентация PowerPoint</vt:lpstr>
      <vt:lpstr>Кәсіпорынның салық стратегиясын қалыптастыру процесі келесі реттілікпен жүзеге асырылады:</vt:lpstr>
      <vt:lpstr>Презентация PowerPoint</vt:lpstr>
      <vt:lpstr>3. Кәсіпорынның салықтық жоспарлау саласындағы стратегиялық мақсаттарын қалыптастыру.</vt:lpstr>
      <vt:lpstr>Презентация PowerPoint</vt:lpstr>
      <vt:lpstr>4. Салық стратегиясының оны іске асыру кезеңдері үшін нысаналы көрсеткіштерін нақтылау.</vt:lpstr>
      <vt:lpstr>5. Салық шегерімдерін жоспарлаудың жекелеген аспектілері бойынша салық саясатын әзірлеу.</vt:lpstr>
      <vt:lpstr>6. Салық стратегиясын жүзеге асыруды қамтамасыз ететін ұйымдық-экономикалық және экономикалық-құқықтық шаралар жүйесін жасау.  </vt:lpstr>
      <vt:lpstr>7. Жасалған салықтық стратегияның тиімділігін бағалау.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11-дәріс.  Кәсіпорындардағы стартегиялық салықтық жоспарлау</dc:title>
  <dc:creator>admin</dc:creator>
  <cp:lastModifiedBy>admin</cp:lastModifiedBy>
  <cp:revision>10</cp:revision>
  <dcterms:created xsi:type="dcterms:W3CDTF">2021-11-11T14:29:26Z</dcterms:created>
  <dcterms:modified xsi:type="dcterms:W3CDTF">2021-11-12T11:50:28Z</dcterms:modified>
</cp:coreProperties>
</file>